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Poppins" charset="1" panose="00000500000000000000"/>
      <p:regular r:id="rId47"/>
    </p:embeddedFont>
    <p:embeddedFont>
      <p:font typeface="Poppins Bold" charset="1" panose="000008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402815" y="-817672"/>
            <a:ext cx="13531607" cy="19330867"/>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209" t="0" r="-57209" b="0"/>
              </a:stretch>
            </a:blipFill>
          </p:spPr>
        </p:sp>
      </p:grpSp>
      <p:grpSp>
        <p:nvGrpSpPr>
          <p:cNvPr name="Group 4" id="4"/>
          <p:cNvGrpSpPr/>
          <p:nvPr/>
        </p:nvGrpSpPr>
        <p:grpSpPr>
          <a:xfrm rot="0">
            <a:off x="8421323" y="1028700"/>
            <a:ext cx="3962983" cy="5661405"/>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209" t="0" r="-57209" b="0"/>
              </a:stretch>
            </a:blipFill>
          </p:spPr>
        </p:sp>
      </p:grpSp>
      <p:sp>
        <p:nvSpPr>
          <p:cNvPr name="TextBox 6" id="6"/>
          <p:cNvSpPr txBox="true"/>
          <p:nvPr/>
        </p:nvSpPr>
        <p:spPr>
          <a:xfrm rot="0">
            <a:off x="1057275" y="795128"/>
            <a:ext cx="7201807" cy="5823966"/>
          </a:xfrm>
          <a:prstGeom prst="rect">
            <a:avLst/>
          </a:prstGeom>
        </p:spPr>
        <p:txBody>
          <a:bodyPr anchor="t" rtlCol="false" tIns="0" lIns="0" bIns="0" rIns="0">
            <a:spAutoFit/>
          </a:bodyPr>
          <a:lstStyle/>
          <a:p>
            <a:pPr algn="l">
              <a:lnSpc>
                <a:spcPts val="9072"/>
              </a:lnSpc>
            </a:pPr>
            <a:r>
              <a:rPr lang="en-US" sz="8400">
                <a:solidFill>
                  <a:srgbClr val="FFFFFF"/>
                </a:solidFill>
                <a:latin typeface="Poppins"/>
                <a:ea typeface="Poppins"/>
                <a:cs typeface="Poppins"/>
                <a:sym typeface="Poppins"/>
              </a:rPr>
              <a:t>Evolutionary Optimization,</a:t>
            </a:r>
          </a:p>
          <a:p>
            <a:pPr algn="l">
              <a:lnSpc>
                <a:spcPts val="9072"/>
              </a:lnSpc>
            </a:pPr>
            <a:r>
              <a:rPr lang="en-US" sz="8400">
                <a:solidFill>
                  <a:srgbClr val="FFFFFF"/>
                </a:solidFill>
                <a:latin typeface="Poppins"/>
                <a:ea typeface="Poppins"/>
                <a:cs typeface="Poppins"/>
                <a:sym typeface="Poppins"/>
              </a:rPr>
              <a:t>Learning and Adaptive</a:t>
            </a:r>
          </a:p>
          <a:p>
            <a:pPr algn="l">
              <a:lnSpc>
                <a:spcPts val="9072"/>
              </a:lnSpc>
            </a:pPr>
            <a:r>
              <a:rPr lang="en-US" sz="8400">
                <a:solidFill>
                  <a:srgbClr val="FFFFFF"/>
                </a:solidFill>
                <a:latin typeface="Poppins"/>
                <a:ea typeface="Poppins"/>
                <a:cs typeface="Poppins"/>
                <a:sym typeface="Poppins"/>
              </a:rPr>
              <a:t>Systems </a:t>
            </a:r>
          </a:p>
        </p:txBody>
      </p:sp>
      <p:sp>
        <p:nvSpPr>
          <p:cNvPr name="TextBox 7" id="7"/>
          <p:cNvSpPr txBox="true"/>
          <p:nvPr/>
        </p:nvSpPr>
        <p:spPr>
          <a:xfrm rot="0">
            <a:off x="1028700" y="7629651"/>
            <a:ext cx="7201807" cy="349758"/>
          </a:xfrm>
          <a:prstGeom prst="rect">
            <a:avLst/>
          </a:prstGeom>
        </p:spPr>
        <p:txBody>
          <a:bodyPr anchor="t" rtlCol="false" tIns="0" lIns="0" bIns="0" rIns="0">
            <a:spAutoFit/>
          </a:bodyPr>
          <a:lstStyle/>
          <a:p>
            <a:pPr algn="l">
              <a:lnSpc>
                <a:spcPts val="2771"/>
              </a:lnSpc>
            </a:pPr>
            <a:r>
              <a:rPr lang="en-US" sz="1979">
                <a:solidFill>
                  <a:srgbClr val="FFFFFF"/>
                </a:solidFill>
                <a:latin typeface="Poppins"/>
                <a:ea typeface="Poppins"/>
                <a:cs typeface="Poppins"/>
                <a:sym typeface="Poppins"/>
              </a:rPr>
              <a:t>23CSE399-Final Year Project</a:t>
            </a:r>
          </a:p>
        </p:txBody>
      </p:sp>
      <p:sp>
        <p:nvSpPr>
          <p:cNvPr name="TextBox 8" id="8"/>
          <p:cNvSpPr txBox="true"/>
          <p:nvPr/>
        </p:nvSpPr>
        <p:spPr>
          <a:xfrm rot="0">
            <a:off x="1028700" y="9188069"/>
            <a:ext cx="2182537" cy="216662"/>
          </a:xfrm>
          <a:prstGeom prst="rect">
            <a:avLst/>
          </a:prstGeom>
        </p:spPr>
        <p:txBody>
          <a:bodyPr anchor="t" rtlCol="false" tIns="0" lIns="0" bIns="0" rIns="0">
            <a:spAutoFit/>
          </a:bodyPr>
          <a:lstStyle/>
          <a:p>
            <a:pPr algn="l">
              <a:lnSpc>
                <a:spcPts val="1708"/>
              </a:lnSpc>
            </a:pPr>
            <a:r>
              <a:rPr lang="en-US" sz="1220">
                <a:solidFill>
                  <a:srgbClr val="FFFFFF"/>
                </a:solidFill>
                <a:latin typeface="Poppins"/>
                <a:ea typeface="Poppins"/>
                <a:cs typeface="Poppins"/>
                <a:sym typeface="Poppins"/>
              </a:rPr>
              <a:t>Date: 15</a:t>
            </a:r>
            <a:r>
              <a:rPr lang="en-US" sz="1220">
                <a:solidFill>
                  <a:srgbClr val="FFFFFF"/>
                </a:solidFill>
                <a:latin typeface="Poppins"/>
                <a:ea typeface="Poppins"/>
                <a:cs typeface="Poppins"/>
                <a:sym typeface="Poppins"/>
              </a:rPr>
              <a:t>th</a:t>
            </a:r>
            <a:r>
              <a:rPr lang="en-US" sz="1220">
                <a:solidFill>
                  <a:srgbClr val="FFFFFF"/>
                </a:solidFill>
                <a:latin typeface="Poppins"/>
                <a:ea typeface="Poppins"/>
                <a:cs typeface="Poppins"/>
                <a:sym typeface="Poppins"/>
              </a:rPr>
              <a:t> Dec, 2025</a:t>
            </a:r>
          </a:p>
        </p:txBody>
      </p:sp>
      <p:sp>
        <p:nvSpPr>
          <p:cNvPr name="TextBox 9" id="9"/>
          <p:cNvSpPr txBox="true"/>
          <p:nvPr/>
        </p:nvSpPr>
        <p:spPr>
          <a:xfrm rot="0">
            <a:off x="1028700" y="8034401"/>
            <a:ext cx="5996510" cy="1054862"/>
          </a:xfrm>
          <a:prstGeom prst="rect">
            <a:avLst/>
          </a:prstGeom>
        </p:spPr>
        <p:txBody>
          <a:bodyPr anchor="t" rtlCol="false" tIns="0" lIns="0" bIns="0" rIns="0">
            <a:spAutoFit/>
          </a:bodyPr>
          <a:lstStyle/>
          <a:p>
            <a:pPr algn="l">
              <a:lnSpc>
                <a:spcPts val="1708"/>
              </a:lnSpc>
            </a:pPr>
            <a:r>
              <a:rPr lang="en-US" sz="1220">
                <a:solidFill>
                  <a:srgbClr val="FFFFFF"/>
                </a:solidFill>
                <a:latin typeface="Poppins"/>
                <a:ea typeface="Poppins"/>
                <a:cs typeface="Poppins"/>
                <a:sym typeface="Poppins"/>
              </a:rPr>
              <a:t>Presented by: Neelam Naga Naren Tejesh</a:t>
            </a:r>
          </a:p>
          <a:p>
            <a:pPr algn="l">
              <a:lnSpc>
                <a:spcPts val="1708"/>
              </a:lnSpc>
            </a:pPr>
            <a:r>
              <a:rPr lang="en-US" sz="1220">
                <a:solidFill>
                  <a:srgbClr val="FFFFFF"/>
                </a:solidFill>
                <a:latin typeface="Poppins"/>
                <a:ea typeface="Poppins"/>
                <a:cs typeface="Poppins"/>
                <a:sym typeface="Poppins"/>
              </a:rPr>
              <a:t>                          Kolla Girish</a:t>
            </a:r>
          </a:p>
          <a:p>
            <a:pPr algn="l">
              <a:lnSpc>
                <a:spcPts val="1708"/>
              </a:lnSpc>
            </a:pPr>
            <a:r>
              <a:rPr lang="en-US" sz="1220">
                <a:solidFill>
                  <a:srgbClr val="FFFFFF"/>
                </a:solidFill>
                <a:latin typeface="Poppins"/>
                <a:ea typeface="Poppins"/>
                <a:cs typeface="Poppins"/>
                <a:sym typeface="Poppins"/>
              </a:rPr>
              <a:t>                          Ande Taraka Srinivas</a:t>
            </a:r>
          </a:p>
          <a:p>
            <a:pPr algn="l">
              <a:lnSpc>
                <a:spcPts val="1708"/>
              </a:lnSpc>
            </a:pPr>
            <a:r>
              <a:rPr lang="en-US" sz="1220">
                <a:solidFill>
                  <a:srgbClr val="FFFFFF"/>
                </a:solidFill>
                <a:latin typeface="Poppins"/>
                <a:ea typeface="Poppins"/>
                <a:cs typeface="Poppins"/>
                <a:sym typeface="Poppins"/>
              </a:rPr>
              <a:t>                          D S Vasishta</a:t>
            </a:r>
          </a:p>
          <a:p>
            <a:pPr algn="l">
              <a:lnSpc>
                <a:spcPts val="1708"/>
              </a:lnSpc>
            </a:pPr>
            <a:r>
              <a:rPr lang="en-US" sz="1220">
                <a:solidFill>
                  <a:srgbClr val="FFFFFF"/>
                </a:solidFill>
                <a:latin typeface="Poppins"/>
                <a:ea typeface="Poppins"/>
                <a:cs typeface="Poppins"/>
                <a:sym typeface="Poppins"/>
              </a:rPr>
              <a:t>                          N Adarsh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28700" y="1879687"/>
            <a:ext cx="8363935" cy="5303584"/>
          </a:xfrm>
          <a:custGeom>
            <a:avLst/>
            <a:gdLst/>
            <a:ahLst/>
            <a:cxnLst/>
            <a:rect r="r" b="b" t="t" l="l"/>
            <a:pathLst>
              <a:path h="5303584" w="8363935">
                <a:moveTo>
                  <a:pt x="0" y="0"/>
                </a:moveTo>
                <a:lnTo>
                  <a:pt x="8363935" y="0"/>
                </a:lnTo>
                <a:lnTo>
                  <a:pt x="8363935" y="5303585"/>
                </a:lnTo>
                <a:lnTo>
                  <a:pt x="0" y="5303585"/>
                </a:lnTo>
                <a:lnTo>
                  <a:pt x="0" y="0"/>
                </a:lnTo>
                <a:close/>
              </a:path>
            </a:pathLst>
          </a:custGeom>
          <a:blipFill>
            <a:blip r:embed="rId3"/>
            <a:stretch>
              <a:fillRect l="0" t="0" r="0" b="-3098"/>
            </a:stretch>
          </a:blipFill>
        </p:spPr>
      </p:sp>
      <p:sp>
        <p:nvSpPr>
          <p:cNvPr name="Freeform 5" id="5"/>
          <p:cNvSpPr/>
          <p:nvPr/>
        </p:nvSpPr>
        <p:spPr>
          <a:xfrm flipH="false" flipV="false" rot="0">
            <a:off x="9653719" y="187968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2050334" y="3225274"/>
            <a:ext cx="462519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How It Works</a:t>
            </a:r>
          </a:p>
        </p:txBody>
      </p:sp>
      <p:sp>
        <p:nvSpPr>
          <p:cNvPr name="TextBox 3" id="3"/>
          <p:cNvSpPr txBox="true"/>
          <p:nvPr/>
        </p:nvSpPr>
        <p:spPr>
          <a:xfrm rot="0">
            <a:off x="11033433" y="942975"/>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Solutions as Paths</a:t>
            </a:r>
          </a:p>
        </p:txBody>
      </p:sp>
      <p:sp>
        <p:nvSpPr>
          <p:cNvPr name="TextBox 4" id="4"/>
          <p:cNvSpPr txBox="true"/>
          <p:nvPr/>
        </p:nvSpPr>
        <p:spPr>
          <a:xfrm rot="0">
            <a:off x="11033433" y="5751509"/>
            <a:ext cx="5638496" cy="548558"/>
          </a:xfrm>
          <a:prstGeom prst="rect">
            <a:avLst/>
          </a:prstGeom>
        </p:spPr>
        <p:txBody>
          <a:bodyPr anchor="t" rtlCol="false" tIns="0" lIns="0" bIns="0" rIns="0">
            <a:spAutoFit/>
          </a:bodyPr>
          <a:lstStyle/>
          <a:p>
            <a:pPr algn="l">
              <a:lnSpc>
                <a:spcPts val="4224"/>
              </a:lnSpc>
            </a:pPr>
            <a:r>
              <a:rPr lang="en-US" sz="3017">
                <a:solidFill>
                  <a:srgbClr val="323230"/>
                </a:solidFill>
                <a:latin typeface="Poppins"/>
                <a:ea typeface="Poppins"/>
                <a:cs typeface="Poppins"/>
                <a:sym typeface="Poppins"/>
              </a:rPr>
              <a:t>Probabilistic Decision Making</a:t>
            </a:r>
          </a:p>
        </p:txBody>
      </p:sp>
      <p:sp>
        <p:nvSpPr>
          <p:cNvPr name="TextBox 5" id="5"/>
          <p:cNvSpPr txBox="true"/>
          <p:nvPr/>
        </p:nvSpPr>
        <p:spPr>
          <a:xfrm rot="0">
            <a:off x="552486" y="332049"/>
            <a:ext cx="11238570" cy="2608598"/>
          </a:xfrm>
          <a:prstGeom prst="rect">
            <a:avLst/>
          </a:prstGeom>
        </p:spPr>
        <p:txBody>
          <a:bodyPr anchor="t" rtlCol="false" tIns="0" lIns="0" bIns="0" rIns="0">
            <a:spAutoFit/>
          </a:bodyPr>
          <a:lstStyle/>
          <a:p>
            <a:pPr algn="l">
              <a:lnSpc>
                <a:spcPts val="9876"/>
              </a:lnSpc>
            </a:pPr>
            <a:r>
              <a:rPr lang="en-US" sz="9144">
                <a:solidFill>
                  <a:srgbClr val="323230"/>
                </a:solidFill>
                <a:latin typeface="Poppins"/>
                <a:ea typeface="Poppins"/>
                <a:cs typeface="Poppins"/>
                <a:sym typeface="Poppins"/>
              </a:rPr>
              <a:t>ANT COLONY OPTIMIZATION</a:t>
            </a:r>
          </a:p>
        </p:txBody>
      </p:sp>
      <p:grpSp>
        <p:nvGrpSpPr>
          <p:cNvPr name="Group 6" id="6"/>
          <p:cNvGrpSpPr/>
          <p:nvPr/>
        </p:nvGrpSpPr>
        <p:grpSpPr>
          <a:xfrm rot="0">
            <a:off x="898483" y="3188297"/>
            <a:ext cx="973750" cy="973750"/>
            <a:chOff x="0" y="0"/>
            <a:chExt cx="1298333" cy="1298333"/>
          </a:xfrm>
        </p:grpSpPr>
        <p:grpSp>
          <p:nvGrpSpPr>
            <p:cNvPr name="Group 7" id="7"/>
            <p:cNvGrpSpPr/>
            <p:nvPr/>
          </p:nvGrpSpPr>
          <p:grpSpPr>
            <a:xfrm rot="0">
              <a:off x="0" y="0"/>
              <a:ext cx="1298333" cy="1298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9" id="9"/>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0" id="10"/>
            <p:cNvGrpSpPr/>
            <p:nvPr/>
          </p:nvGrpSpPr>
          <p:grpSpPr>
            <a:xfrm rot="0">
              <a:off x="121144" y="121144"/>
              <a:ext cx="1056045" cy="10560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2" id="12"/>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1</a:t>
                </a:r>
              </a:p>
            </p:txBody>
          </p:sp>
        </p:grpSp>
      </p:grpSp>
      <p:grpSp>
        <p:nvGrpSpPr>
          <p:cNvPr name="Group 13" id="13"/>
          <p:cNvGrpSpPr/>
          <p:nvPr/>
        </p:nvGrpSpPr>
        <p:grpSpPr>
          <a:xfrm rot="0">
            <a:off x="9739155" y="861154"/>
            <a:ext cx="973750" cy="973750"/>
            <a:chOff x="0" y="0"/>
            <a:chExt cx="1298333" cy="1298333"/>
          </a:xfrm>
        </p:grpSpPr>
        <p:grpSp>
          <p:nvGrpSpPr>
            <p:cNvPr name="Group 14" id="14"/>
            <p:cNvGrpSpPr/>
            <p:nvPr/>
          </p:nvGrpSpPr>
          <p:grpSpPr>
            <a:xfrm rot="0">
              <a:off x="0" y="0"/>
              <a:ext cx="1298333" cy="12983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16" id="16"/>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7" id="17"/>
            <p:cNvGrpSpPr/>
            <p:nvPr/>
          </p:nvGrpSpPr>
          <p:grpSpPr>
            <a:xfrm rot="0">
              <a:off x="121144" y="121144"/>
              <a:ext cx="1056045" cy="10560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9" id="19"/>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2</a:t>
                </a:r>
              </a:p>
            </p:txBody>
          </p:sp>
        </p:grpSp>
      </p:grpSp>
      <p:grpSp>
        <p:nvGrpSpPr>
          <p:cNvPr name="Group 20" id="20"/>
          <p:cNvGrpSpPr/>
          <p:nvPr/>
        </p:nvGrpSpPr>
        <p:grpSpPr>
          <a:xfrm rot="0">
            <a:off x="9739155" y="5586538"/>
            <a:ext cx="973750" cy="973750"/>
            <a:chOff x="0" y="0"/>
            <a:chExt cx="1298333" cy="1298333"/>
          </a:xfrm>
        </p:grpSpPr>
        <p:grpSp>
          <p:nvGrpSpPr>
            <p:cNvPr name="Group 21" id="21"/>
            <p:cNvGrpSpPr/>
            <p:nvPr/>
          </p:nvGrpSpPr>
          <p:grpSpPr>
            <a:xfrm rot="0">
              <a:off x="0" y="0"/>
              <a:ext cx="1298333" cy="12983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23" id="23"/>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24" id="24"/>
            <p:cNvGrpSpPr/>
            <p:nvPr/>
          </p:nvGrpSpPr>
          <p:grpSpPr>
            <a:xfrm rot="0">
              <a:off x="121144" y="121144"/>
              <a:ext cx="1056045" cy="10560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26" id="26"/>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3</a:t>
                </a:r>
              </a:p>
            </p:txBody>
          </p:sp>
        </p:grpSp>
      </p:grpSp>
      <p:sp>
        <p:nvSpPr>
          <p:cNvPr name="TextBox 27" id="27"/>
          <p:cNvSpPr txBox="true"/>
          <p:nvPr/>
        </p:nvSpPr>
        <p:spPr>
          <a:xfrm rot="0">
            <a:off x="2050334" y="4095372"/>
            <a:ext cx="6859095" cy="2915659"/>
          </a:xfrm>
          <a:prstGeom prst="rect">
            <a:avLst/>
          </a:prstGeom>
        </p:spPr>
        <p:txBody>
          <a:bodyPr anchor="t" rtlCol="false" tIns="0" lIns="0" bIns="0" rIns="0">
            <a:spAutoFit/>
          </a:bodyPr>
          <a:lstStyle/>
          <a:p>
            <a:pPr algn="l">
              <a:lnSpc>
                <a:spcPts val="3294"/>
              </a:lnSpc>
              <a:spcBef>
                <a:spcPct val="0"/>
              </a:spcBef>
            </a:pPr>
            <a:r>
              <a:rPr lang="en-US" sz="2353">
                <a:solidFill>
                  <a:srgbClr val="323230"/>
                </a:solidFill>
                <a:latin typeface="Poppins"/>
                <a:ea typeface="Poppins"/>
                <a:cs typeface="Poppins"/>
                <a:sym typeface="Poppins"/>
              </a:rPr>
              <a:t>Ant Col</a:t>
            </a:r>
            <a:r>
              <a:rPr lang="en-US" sz="2353">
                <a:solidFill>
                  <a:srgbClr val="323230"/>
                </a:solidFill>
                <a:latin typeface="Poppins"/>
                <a:ea typeface="Poppins"/>
                <a:cs typeface="Poppins"/>
                <a:sym typeface="Poppins"/>
              </a:rPr>
              <a:t>ony Optimization builds and improves solution paths using a group of artificial ants.</a:t>
            </a:r>
          </a:p>
          <a:p>
            <a:pPr algn="l">
              <a:lnSpc>
                <a:spcPts val="3294"/>
              </a:lnSpc>
              <a:spcBef>
                <a:spcPct val="0"/>
              </a:spcBef>
            </a:pPr>
            <a:r>
              <a:rPr lang="en-US" sz="2353">
                <a:solidFill>
                  <a:srgbClr val="323230"/>
                </a:solidFill>
                <a:latin typeface="Poppins"/>
                <a:ea typeface="Poppins"/>
                <a:cs typeface="Poppins"/>
                <a:sym typeface="Poppins"/>
              </a:rPr>
              <a:t>Each ant evaluates its solution and deposits pheromone to guide future ants.</a:t>
            </a:r>
          </a:p>
          <a:p>
            <a:pPr algn="l">
              <a:lnSpc>
                <a:spcPts val="3294"/>
              </a:lnSpc>
              <a:spcBef>
                <a:spcPct val="0"/>
              </a:spcBef>
            </a:pPr>
            <a:r>
              <a:rPr lang="en-US" sz="2353">
                <a:solidFill>
                  <a:srgbClr val="323230"/>
                </a:solidFill>
                <a:latin typeface="Poppins"/>
                <a:ea typeface="Poppins"/>
                <a:cs typeface="Poppins"/>
                <a:sym typeface="Poppins"/>
              </a:rPr>
              <a:t> Stronger paths are reinforced while weaker ones fade, enabling adaptive convergence to an optimal solution.</a:t>
            </a:r>
          </a:p>
        </p:txBody>
      </p:sp>
      <p:sp>
        <p:nvSpPr>
          <p:cNvPr name="TextBox 28" id="28"/>
          <p:cNvSpPr txBox="true"/>
          <p:nvPr/>
        </p:nvSpPr>
        <p:spPr>
          <a:xfrm rot="0">
            <a:off x="11033433" y="6547717"/>
            <a:ext cx="7354501" cy="3377480"/>
          </a:xfrm>
          <a:prstGeom prst="rect">
            <a:avLst/>
          </a:prstGeom>
        </p:spPr>
        <p:txBody>
          <a:bodyPr anchor="t" rtlCol="false" tIns="0" lIns="0" bIns="0" rIns="0">
            <a:spAutoFit/>
          </a:bodyPr>
          <a:lstStyle/>
          <a:p>
            <a:pPr algn="l">
              <a:lnSpc>
                <a:spcPts val="3407"/>
              </a:lnSpc>
              <a:spcBef>
                <a:spcPct val="0"/>
              </a:spcBef>
            </a:pPr>
            <a:r>
              <a:rPr lang="en-US" sz="2434">
                <a:solidFill>
                  <a:srgbClr val="323230"/>
                </a:solidFill>
                <a:latin typeface="Poppins"/>
                <a:ea typeface="Poppins"/>
                <a:cs typeface="Poppins"/>
                <a:sym typeface="Poppins"/>
              </a:rPr>
              <a:t>In ACO, each ant acts as a candidate solution and builds its solution step by step through a path construction process. At every step, the next component is chosen probabilistically based on the pheromone intensity (τ), which represents learned experience, and heuristic information (η), such as distance or cost, helping guide the ant toward better solutions</a:t>
            </a:r>
          </a:p>
        </p:txBody>
      </p:sp>
      <p:sp>
        <p:nvSpPr>
          <p:cNvPr name="TextBox 29" id="29"/>
          <p:cNvSpPr txBox="true"/>
          <p:nvPr/>
        </p:nvSpPr>
        <p:spPr>
          <a:xfrm rot="0">
            <a:off x="11033433" y="1768228"/>
            <a:ext cx="6225867" cy="3440849"/>
          </a:xfrm>
          <a:prstGeom prst="rect">
            <a:avLst/>
          </a:prstGeom>
        </p:spPr>
        <p:txBody>
          <a:bodyPr anchor="t" rtlCol="false" tIns="0" lIns="0" bIns="0" rIns="0">
            <a:spAutoFit/>
          </a:bodyPr>
          <a:lstStyle/>
          <a:p>
            <a:pPr algn="l">
              <a:lnSpc>
                <a:spcPts val="3021"/>
              </a:lnSpc>
              <a:spcBef>
                <a:spcPct val="0"/>
              </a:spcBef>
            </a:pPr>
            <a:r>
              <a:rPr lang="en-US" sz="2158">
                <a:solidFill>
                  <a:srgbClr val="323230"/>
                </a:solidFill>
                <a:latin typeface="Poppins"/>
                <a:ea typeface="Poppins"/>
                <a:cs typeface="Poppins"/>
                <a:sym typeface="Poppins"/>
              </a:rPr>
              <a:t>In ACO, each ant represent candidate soluti</a:t>
            </a:r>
            <a:r>
              <a:rPr lang="en-US" sz="2158">
                <a:solidFill>
                  <a:srgbClr val="323230"/>
                </a:solidFill>
                <a:latin typeface="Poppins"/>
                <a:ea typeface="Poppins"/>
                <a:cs typeface="Poppins"/>
                <a:sym typeface="Poppins"/>
              </a:rPr>
              <a:t>on that is constructed incrementally through a path-building process. At each step, the ant probabilistically selects the next component of the solution based on the intensity of pheromone trails (τ) and heuristic information (η), such as distance or cost, guiding the search toward better solutions.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09630" y="1862036"/>
            <a:ext cx="11301259" cy="1229012"/>
          </a:xfrm>
          <a:custGeom>
            <a:avLst/>
            <a:gdLst/>
            <a:ahLst/>
            <a:cxnLst/>
            <a:rect r="r" b="b" t="t" l="l"/>
            <a:pathLst>
              <a:path h="1229012" w="11301259">
                <a:moveTo>
                  <a:pt x="0" y="0"/>
                </a:moveTo>
                <a:lnTo>
                  <a:pt x="11301259" y="0"/>
                </a:lnTo>
                <a:lnTo>
                  <a:pt x="11301259" y="1229012"/>
                </a:lnTo>
                <a:lnTo>
                  <a:pt x="0" y="1229012"/>
                </a:lnTo>
                <a:lnTo>
                  <a:pt x="0" y="0"/>
                </a:lnTo>
                <a:close/>
              </a:path>
            </a:pathLst>
          </a:custGeom>
          <a:blipFill>
            <a:blip r:embed="rId3"/>
            <a:stretch>
              <a:fillRect l="0" t="0" r="0" b="0"/>
            </a:stretch>
          </a:blipFill>
        </p:spPr>
      </p:sp>
      <p:sp>
        <p:nvSpPr>
          <p:cNvPr name="Freeform 5" id="5"/>
          <p:cNvSpPr/>
          <p:nvPr/>
        </p:nvSpPr>
        <p:spPr>
          <a:xfrm flipH="false" flipV="false" rot="0">
            <a:off x="1009630" y="3441792"/>
            <a:ext cx="13671641" cy="5995802"/>
          </a:xfrm>
          <a:custGeom>
            <a:avLst/>
            <a:gdLst/>
            <a:ahLst/>
            <a:cxnLst/>
            <a:rect r="r" b="b" t="t" l="l"/>
            <a:pathLst>
              <a:path h="5995802" w="13671641">
                <a:moveTo>
                  <a:pt x="0" y="0"/>
                </a:moveTo>
                <a:lnTo>
                  <a:pt x="13671641" y="0"/>
                </a:lnTo>
                <a:lnTo>
                  <a:pt x="13671641" y="5995802"/>
                </a:lnTo>
                <a:lnTo>
                  <a:pt x="0" y="5995802"/>
                </a:lnTo>
                <a:lnTo>
                  <a:pt x="0" y="0"/>
                </a:lnTo>
                <a:close/>
              </a:path>
            </a:pathLst>
          </a:custGeom>
          <a:blipFill>
            <a:blip r:embed="rId4"/>
            <a:stretch>
              <a:fillRect l="0" t="-1457" r="-5302" b="-359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262983" y="1878367"/>
            <a:ext cx="8878319" cy="5741390"/>
          </a:xfrm>
          <a:custGeom>
            <a:avLst/>
            <a:gdLst/>
            <a:ahLst/>
            <a:cxnLst/>
            <a:rect r="r" b="b" t="t" l="l"/>
            <a:pathLst>
              <a:path h="5741390" w="8878319">
                <a:moveTo>
                  <a:pt x="0" y="0"/>
                </a:moveTo>
                <a:lnTo>
                  <a:pt x="8878319" y="0"/>
                </a:lnTo>
                <a:lnTo>
                  <a:pt x="8878319" y="5741390"/>
                </a:lnTo>
                <a:lnTo>
                  <a:pt x="0" y="5741390"/>
                </a:lnTo>
                <a:lnTo>
                  <a:pt x="0" y="0"/>
                </a:lnTo>
                <a:close/>
              </a:path>
            </a:pathLst>
          </a:custGeom>
          <a:blipFill>
            <a:blip r:embed="rId3"/>
            <a:stretch>
              <a:fillRect l="0" t="0" r="0" b="0"/>
            </a:stretch>
          </a:blipFill>
        </p:spPr>
      </p:sp>
      <p:sp>
        <p:nvSpPr>
          <p:cNvPr name="Freeform 5" id="5"/>
          <p:cNvSpPr/>
          <p:nvPr/>
        </p:nvSpPr>
        <p:spPr>
          <a:xfrm flipH="false" flipV="false" rot="0">
            <a:off x="9144000" y="1878367"/>
            <a:ext cx="8904433" cy="8059983"/>
          </a:xfrm>
          <a:custGeom>
            <a:avLst/>
            <a:gdLst/>
            <a:ahLst/>
            <a:cxnLst/>
            <a:rect r="r" b="b" t="t" l="l"/>
            <a:pathLst>
              <a:path h="8059983" w="8904433">
                <a:moveTo>
                  <a:pt x="0" y="0"/>
                </a:moveTo>
                <a:lnTo>
                  <a:pt x="8904433" y="0"/>
                </a:lnTo>
                <a:lnTo>
                  <a:pt x="8904433" y="8059984"/>
                </a:lnTo>
                <a:lnTo>
                  <a:pt x="0" y="8059984"/>
                </a:lnTo>
                <a:lnTo>
                  <a:pt x="0" y="0"/>
                </a:lnTo>
                <a:close/>
              </a:path>
            </a:pathLst>
          </a:custGeom>
          <a:blipFill>
            <a:blip r:embed="rId4"/>
            <a:stretch>
              <a:fillRect l="-1293" t="0" r="-2898"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2303610" y="2161963"/>
            <a:ext cx="11038999" cy="7520318"/>
          </a:xfrm>
          <a:custGeom>
            <a:avLst/>
            <a:gdLst/>
            <a:ahLst/>
            <a:cxnLst/>
            <a:rect r="r" b="b" t="t" l="l"/>
            <a:pathLst>
              <a:path h="7520318" w="11038999">
                <a:moveTo>
                  <a:pt x="0" y="0"/>
                </a:moveTo>
                <a:lnTo>
                  <a:pt x="11038999" y="0"/>
                </a:lnTo>
                <a:lnTo>
                  <a:pt x="11038999" y="7520319"/>
                </a:lnTo>
                <a:lnTo>
                  <a:pt x="0" y="7520319"/>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016054" y="2220832"/>
            <a:ext cx="11703470" cy="7314669"/>
          </a:xfrm>
          <a:custGeom>
            <a:avLst/>
            <a:gdLst/>
            <a:ahLst/>
            <a:cxnLst/>
            <a:rect r="r" b="b" t="t" l="l"/>
            <a:pathLst>
              <a:path h="7314669" w="11703470">
                <a:moveTo>
                  <a:pt x="0" y="0"/>
                </a:moveTo>
                <a:lnTo>
                  <a:pt x="11703470" y="0"/>
                </a:lnTo>
                <a:lnTo>
                  <a:pt x="11703470" y="7314669"/>
                </a:lnTo>
                <a:lnTo>
                  <a:pt x="0" y="7314669"/>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4354206" y="1916204"/>
            <a:ext cx="8200266" cy="8179884"/>
          </a:xfrm>
          <a:custGeom>
            <a:avLst/>
            <a:gdLst/>
            <a:ahLst/>
            <a:cxnLst/>
            <a:rect r="r" b="b" t="t" l="l"/>
            <a:pathLst>
              <a:path h="8179884" w="8200266">
                <a:moveTo>
                  <a:pt x="0" y="0"/>
                </a:moveTo>
                <a:lnTo>
                  <a:pt x="8200266" y="0"/>
                </a:lnTo>
                <a:lnTo>
                  <a:pt x="8200266" y="8179884"/>
                </a:lnTo>
                <a:lnTo>
                  <a:pt x="0" y="8179884"/>
                </a:lnTo>
                <a:lnTo>
                  <a:pt x="0" y="0"/>
                </a:lnTo>
                <a:close/>
              </a:path>
            </a:pathLst>
          </a:custGeom>
          <a:blipFill>
            <a:blip r:embed="rId3"/>
            <a:stretch>
              <a:fillRect l="0" t="-823" r="0" b="-823"/>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4446070" y="1965021"/>
            <a:ext cx="8126969" cy="8198707"/>
          </a:xfrm>
          <a:custGeom>
            <a:avLst/>
            <a:gdLst/>
            <a:ahLst/>
            <a:cxnLst/>
            <a:rect r="r" b="b" t="t" l="l"/>
            <a:pathLst>
              <a:path h="8198707" w="8126969">
                <a:moveTo>
                  <a:pt x="0" y="0"/>
                </a:moveTo>
                <a:lnTo>
                  <a:pt x="8126969" y="0"/>
                </a:lnTo>
                <a:lnTo>
                  <a:pt x="8126969" y="8198707"/>
                </a:lnTo>
                <a:lnTo>
                  <a:pt x="0" y="8198707"/>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016054" y="2139503"/>
            <a:ext cx="12727758" cy="7588926"/>
          </a:xfrm>
          <a:custGeom>
            <a:avLst/>
            <a:gdLst/>
            <a:ahLst/>
            <a:cxnLst/>
            <a:rect r="r" b="b" t="t" l="l"/>
            <a:pathLst>
              <a:path h="7588926" w="12727758">
                <a:moveTo>
                  <a:pt x="0" y="0"/>
                </a:moveTo>
                <a:lnTo>
                  <a:pt x="12727758" y="0"/>
                </a:lnTo>
                <a:lnTo>
                  <a:pt x="12727758" y="7588926"/>
                </a:lnTo>
                <a:lnTo>
                  <a:pt x="0" y="7588926"/>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2002450" y="3934220"/>
            <a:ext cx="4625191" cy="566420"/>
          </a:xfrm>
          <a:prstGeom prst="rect">
            <a:avLst/>
          </a:prstGeom>
        </p:spPr>
        <p:txBody>
          <a:bodyPr anchor="t" rtlCol="false" tIns="0" lIns="0" bIns="0" rIns="0">
            <a:spAutoFit/>
          </a:bodyPr>
          <a:lstStyle/>
          <a:p>
            <a:pPr algn="l">
              <a:lnSpc>
                <a:spcPts val="4480"/>
              </a:lnSpc>
            </a:pPr>
            <a:r>
              <a:rPr lang="en-US" sz="3200" b="true">
                <a:solidFill>
                  <a:srgbClr val="323230"/>
                </a:solidFill>
                <a:latin typeface="Poppins Bold"/>
                <a:ea typeface="Poppins Bold"/>
                <a:cs typeface="Poppins Bold"/>
                <a:sym typeface="Poppins Bold"/>
              </a:rPr>
              <a:t> Algorithm Overview</a:t>
            </a:r>
          </a:p>
        </p:txBody>
      </p:sp>
      <p:sp>
        <p:nvSpPr>
          <p:cNvPr name="TextBox 3" id="3"/>
          <p:cNvSpPr txBox="true"/>
          <p:nvPr/>
        </p:nvSpPr>
        <p:spPr>
          <a:xfrm rot="0">
            <a:off x="11033433" y="942975"/>
            <a:ext cx="5979151" cy="566420"/>
          </a:xfrm>
          <a:prstGeom prst="rect">
            <a:avLst/>
          </a:prstGeom>
        </p:spPr>
        <p:txBody>
          <a:bodyPr anchor="t" rtlCol="false" tIns="0" lIns="0" bIns="0" rIns="0">
            <a:spAutoFit/>
          </a:bodyPr>
          <a:lstStyle/>
          <a:p>
            <a:pPr algn="l">
              <a:lnSpc>
                <a:spcPts val="4480"/>
              </a:lnSpc>
            </a:pPr>
            <a:r>
              <a:rPr lang="en-US" sz="3200" b="true">
                <a:solidFill>
                  <a:srgbClr val="323230"/>
                </a:solidFill>
                <a:latin typeface="Poppins Bold"/>
                <a:ea typeface="Poppins Bold"/>
                <a:cs typeface="Poppins Bold"/>
                <a:sym typeface="Poppins Bold"/>
              </a:rPr>
              <a:t>Key Parameters &amp; Features</a:t>
            </a:r>
          </a:p>
        </p:txBody>
      </p:sp>
      <p:sp>
        <p:nvSpPr>
          <p:cNvPr name="TextBox 4" id="4"/>
          <p:cNvSpPr txBox="true"/>
          <p:nvPr/>
        </p:nvSpPr>
        <p:spPr>
          <a:xfrm rot="0">
            <a:off x="11033433" y="5751509"/>
            <a:ext cx="5638496" cy="552001"/>
          </a:xfrm>
          <a:prstGeom prst="rect">
            <a:avLst/>
          </a:prstGeom>
        </p:spPr>
        <p:txBody>
          <a:bodyPr anchor="t" rtlCol="false" tIns="0" lIns="0" bIns="0" rIns="0">
            <a:spAutoFit/>
          </a:bodyPr>
          <a:lstStyle/>
          <a:p>
            <a:pPr algn="l">
              <a:lnSpc>
                <a:spcPts val="4224"/>
              </a:lnSpc>
            </a:pPr>
            <a:r>
              <a:rPr lang="en-US" sz="3017" b="true">
                <a:solidFill>
                  <a:srgbClr val="323230"/>
                </a:solidFill>
                <a:latin typeface="Poppins Bold"/>
                <a:ea typeface="Poppins Bold"/>
                <a:cs typeface="Poppins Bold"/>
                <a:sym typeface="Poppins Bold"/>
              </a:rPr>
              <a:t>PSO Update Equations</a:t>
            </a:r>
          </a:p>
        </p:txBody>
      </p:sp>
      <p:sp>
        <p:nvSpPr>
          <p:cNvPr name="TextBox 5" id="5"/>
          <p:cNvSpPr txBox="true"/>
          <p:nvPr/>
        </p:nvSpPr>
        <p:spPr>
          <a:xfrm rot="0">
            <a:off x="596418" y="465911"/>
            <a:ext cx="11238570" cy="2608598"/>
          </a:xfrm>
          <a:prstGeom prst="rect">
            <a:avLst/>
          </a:prstGeom>
        </p:spPr>
        <p:txBody>
          <a:bodyPr anchor="t" rtlCol="false" tIns="0" lIns="0" bIns="0" rIns="0">
            <a:spAutoFit/>
          </a:bodyPr>
          <a:lstStyle/>
          <a:p>
            <a:pPr algn="l">
              <a:lnSpc>
                <a:spcPts val="9876"/>
              </a:lnSpc>
            </a:pPr>
            <a:r>
              <a:rPr lang="en-US" sz="9144">
                <a:solidFill>
                  <a:srgbClr val="323230"/>
                </a:solidFill>
                <a:latin typeface="Poppins"/>
                <a:ea typeface="Poppins"/>
                <a:cs typeface="Poppins"/>
                <a:sym typeface="Poppins"/>
              </a:rPr>
              <a:t>⁠Particle Swarm Optimization</a:t>
            </a:r>
          </a:p>
        </p:txBody>
      </p:sp>
      <p:grpSp>
        <p:nvGrpSpPr>
          <p:cNvPr name="Group 6" id="6"/>
          <p:cNvGrpSpPr/>
          <p:nvPr/>
        </p:nvGrpSpPr>
        <p:grpSpPr>
          <a:xfrm rot="0">
            <a:off x="1028700" y="3773417"/>
            <a:ext cx="973750" cy="973750"/>
            <a:chOff x="0" y="0"/>
            <a:chExt cx="1298333" cy="1298333"/>
          </a:xfrm>
        </p:grpSpPr>
        <p:grpSp>
          <p:nvGrpSpPr>
            <p:cNvPr name="Group 7" id="7"/>
            <p:cNvGrpSpPr/>
            <p:nvPr/>
          </p:nvGrpSpPr>
          <p:grpSpPr>
            <a:xfrm rot="0">
              <a:off x="0" y="0"/>
              <a:ext cx="1298333" cy="1298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9" id="9"/>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0" id="10"/>
            <p:cNvGrpSpPr/>
            <p:nvPr/>
          </p:nvGrpSpPr>
          <p:grpSpPr>
            <a:xfrm rot="0">
              <a:off x="121144" y="121144"/>
              <a:ext cx="1056045" cy="10560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2" id="12"/>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1</a:t>
                </a:r>
              </a:p>
            </p:txBody>
          </p:sp>
        </p:grpSp>
      </p:grpSp>
      <p:grpSp>
        <p:nvGrpSpPr>
          <p:cNvPr name="Group 13" id="13"/>
          <p:cNvGrpSpPr/>
          <p:nvPr/>
        </p:nvGrpSpPr>
        <p:grpSpPr>
          <a:xfrm rot="0">
            <a:off x="9878708" y="5586538"/>
            <a:ext cx="973750" cy="973750"/>
            <a:chOff x="0" y="0"/>
            <a:chExt cx="1298333" cy="1298333"/>
          </a:xfrm>
        </p:grpSpPr>
        <p:grpSp>
          <p:nvGrpSpPr>
            <p:cNvPr name="Group 14" id="14"/>
            <p:cNvGrpSpPr/>
            <p:nvPr/>
          </p:nvGrpSpPr>
          <p:grpSpPr>
            <a:xfrm rot="0">
              <a:off x="0" y="0"/>
              <a:ext cx="1298333" cy="12983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16" id="16"/>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7" id="17"/>
            <p:cNvGrpSpPr/>
            <p:nvPr/>
          </p:nvGrpSpPr>
          <p:grpSpPr>
            <a:xfrm rot="0">
              <a:off x="121144" y="121144"/>
              <a:ext cx="1056045" cy="10560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9" id="19"/>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2</a:t>
                </a:r>
              </a:p>
            </p:txBody>
          </p:sp>
        </p:grpSp>
      </p:grpSp>
      <p:grpSp>
        <p:nvGrpSpPr>
          <p:cNvPr name="Group 20" id="20"/>
          <p:cNvGrpSpPr/>
          <p:nvPr/>
        </p:nvGrpSpPr>
        <p:grpSpPr>
          <a:xfrm rot="0">
            <a:off x="9878708" y="782173"/>
            <a:ext cx="973750" cy="973750"/>
            <a:chOff x="0" y="0"/>
            <a:chExt cx="1298333" cy="1298333"/>
          </a:xfrm>
        </p:grpSpPr>
        <p:grpSp>
          <p:nvGrpSpPr>
            <p:cNvPr name="Group 21" id="21"/>
            <p:cNvGrpSpPr/>
            <p:nvPr/>
          </p:nvGrpSpPr>
          <p:grpSpPr>
            <a:xfrm rot="0">
              <a:off x="0" y="0"/>
              <a:ext cx="1298333" cy="12983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23" id="23"/>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24" id="24"/>
            <p:cNvGrpSpPr/>
            <p:nvPr/>
          </p:nvGrpSpPr>
          <p:grpSpPr>
            <a:xfrm rot="0">
              <a:off x="121144" y="121144"/>
              <a:ext cx="1056045" cy="10560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26" id="26"/>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3</a:t>
                </a:r>
              </a:p>
            </p:txBody>
          </p:sp>
        </p:grpSp>
      </p:grpSp>
      <p:sp>
        <p:nvSpPr>
          <p:cNvPr name="TextBox 27" id="27"/>
          <p:cNvSpPr txBox="true"/>
          <p:nvPr/>
        </p:nvSpPr>
        <p:spPr>
          <a:xfrm rot="0">
            <a:off x="2002450" y="5076825"/>
            <a:ext cx="6859095" cy="4577808"/>
          </a:xfrm>
          <a:prstGeom prst="rect">
            <a:avLst/>
          </a:prstGeom>
        </p:spPr>
        <p:txBody>
          <a:bodyPr anchor="t" rtlCol="false" tIns="0" lIns="0" bIns="0" rIns="0">
            <a:spAutoFit/>
          </a:bodyPr>
          <a:lstStyle/>
          <a:p>
            <a:pPr algn="l">
              <a:lnSpc>
                <a:spcPts val="3294"/>
              </a:lnSpc>
            </a:pPr>
          </a:p>
          <a:p>
            <a:pPr algn="l" marL="508112" indent="-254056" lvl="1">
              <a:lnSpc>
                <a:spcPts val="3294"/>
              </a:lnSpc>
              <a:spcBef>
                <a:spcPct val="0"/>
              </a:spcBef>
              <a:buFont typeface="Arial"/>
              <a:buChar char="•"/>
            </a:pPr>
            <a:r>
              <a:rPr lang="en-US" sz="2353">
                <a:solidFill>
                  <a:srgbClr val="323230"/>
                </a:solidFill>
                <a:latin typeface="Poppins"/>
                <a:ea typeface="Poppins"/>
                <a:cs typeface="Poppins"/>
                <a:sym typeface="Poppins"/>
              </a:rPr>
              <a:t>Particle Swarm</a:t>
            </a:r>
            <a:r>
              <a:rPr lang="en-US" sz="2353">
                <a:solidFill>
                  <a:srgbClr val="323230"/>
                </a:solidFill>
                <a:latin typeface="Poppins"/>
                <a:ea typeface="Poppins"/>
                <a:cs typeface="Poppins"/>
                <a:sym typeface="Poppins"/>
              </a:rPr>
              <a:t> Optimization is a swarm intelligence–based optimization algorithm</a:t>
            </a:r>
          </a:p>
          <a:p>
            <a:pPr algn="l" marL="508112" indent="-254056" lvl="1">
              <a:lnSpc>
                <a:spcPts val="3294"/>
              </a:lnSpc>
              <a:spcBef>
                <a:spcPct val="0"/>
              </a:spcBef>
              <a:buFont typeface="Arial"/>
              <a:buChar char="•"/>
            </a:pPr>
            <a:r>
              <a:rPr lang="en-US" sz="2353">
                <a:solidFill>
                  <a:srgbClr val="323230"/>
                </a:solidFill>
                <a:latin typeface="Poppins"/>
                <a:ea typeface="Poppins"/>
                <a:cs typeface="Poppins"/>
                <a:sym typeface="Poppins"/>
              </a:rPr>
              <a:t>Inspired by collective behavior of birds flocking</a:t>
            </a:r>
          </a:p>
          <a:p>
            <a:pPr algn="l" marL="508112" indent="-254056" lvl="1">
              <a:lnSpc>
                <a:spcPts val="3294"/>
              </a:lnSpc>
              <a:spcBef>
                <a:spcPct val="0"/>
              </a:spcBef>
              <a:buFont typeface="Arial"/>
              <a:buChar char="•"/>
            </a:pPr>
            <a:r>
              <a:rPr lang="en-US" sz="2353">
                <a:solidFill>
                  <a:srgbClr val="323230"/>
                </a:solidFill>
                <a:latin typeface="Poppins"/>
                <a:ea typeface="Poppins"/>
                <a:cs typeface="Poppins"/>
                <a:sym typeface="Poppins"/>
              </a:rPr>
              <a:t>Uses a population of particles to search for the optimal solution</a:t>
            </a:r>
          </a:p>
          <a:p>
            <a:pPr algn="l" marL="508112" indent="-254056" lvl="1">
              <a:lnSpc>
                <a:spcPts val="3294"/>
              </a:lnSpc>
              <a:spcBef>
                <a:spcPct val="0"/>
              </a:spcBef>
              <a:buFont typeface="Arial"/>
              <a:buChar char="•"/>
            </a:pPr>
            <a:r>
              <a:rPr lang="en-US" sz="2353">
                <a:solidFill>
                  <a:srgbClr val="323230"/>
                </a:solidFill>
                <a:latin typeface="Poppins"/>
                <a:ea typeface="Poppins"/>
                <a:cs typeface="Poppins"/>
                <a:sym typeface="Poppins"/>
              </a:rPr>
              <a:t>Each particle represents a candidate solution</a:t>
            </a:r>
          </a:p>
          <a:p>
            <a:pPr algn="l">
              <a:lnSpc>
                <a:spcPts val="3294"/>
              </a:lnSpc>
              <a:spcBef>
                <a:spcPct val="0"/>
              </a:spcBef>
            </a:pPr>
          </a:p>
        </p:txBody>
      </p:sp>
      <p:sp>
        <p:nvSpPr>
          <p:cNvPr name="TextBox 28" id="28"/>
          <p:cNvSpPr txBox="true"/>
          <p:nvPr/>
        </p:nvSpPr>
        <p:spPr>
          <a:xfrm rot="0">
            <a:off x="11033433" y="6379710"/>
            <a:ext cx="7254567" cy="3871997"/>
          </a:xfrm>
          <a:prstGeom prst="rect">
            <a:avLst/>
          </a:prstGeom>
        </p:spPr>
        <p:txBody>
          <a:bodyPr anchor="t" rtlCol="false" tIns="0" lIns="0" bIns="0" rIns="0">
            <a:spAutoFit/>
          </a:bodyPr>
          <a:lstStyle/>
          <a:p>
            <a:pPr algn="l">
              <a:lnSpc>
                <a:spcPts val="3407"/>
              </a:lnSpc>
            </a:pPr>
            <a:r>
              <a:rPr lang="en-US" sz="2434" b="true">
                <a:solidFill>
                  <a:srgbClr val="323230"/>
                </a:solidFill>
                <a:latin typeface="Poppins Bold"/>
                <a:ea typeface="Poppins Bold"/>
                <a:cs typeface="Poppins Bold"/>
                <a:sym typeface="Poppins Bold"/>
              </a:rPr>
              <a:t>Velocity Update:</a:t>
            </a:r>
          </a:p>
          <a:p>
            <a:pPr algn="l">
              <a:lnSpc>
                <a:spcPts val="3407"/>
              </a:lnSpc>
            </a:pPr>
            <a:r>
              <a:rPr lang="en-US" sz="2434" b="true">
                <a:solidFill>
                  <a:srgbClr val="323230"/>
                </a:solidFill>
                <a:latin typeface="Poppins Bold"/>
                <a:ea typeface="Poppins Bold"/>
                <a:cs typeface="Poppins Bold"/>
                <a:sym typeface="Poppins Bold"/>
              </a:rPr>
              <a:t>                                     </a:t>
            </a:r>
            <a:r>
              <a:rPr lang="en-US" sz="2434">
                <a:solidFill>
                  <a:srgbClr val="323230"/>
                </a:solidFill>
                <a:latin typeface="Poppins"/>
                <a:ea typeface="Poppins"/>
                <a:cs typeface="Poppins"/>
                <a:sym typeface="Poppins"/>
              </a:rPr>
              <a:t> v(i) = Inertia part + Cognitive part + Social part</a:t>
            </a:r>
          </a:p>
          <a:p>
            <a:pPr algn="l">
              <a:lnSpc>
                <a:spcPts val="3407"/>
              </a:lnSpc>
            </a:pPr>
            <a:r>
              <a:rPr lang="en-US" sz="2434">
                <a:solidFill>
                  <a:srgbClr val="323230"/>
                </a:solidFill>
                <a:latin typeface="Poppins"/>
                <a:ea typeface="Poppins"/>
                <a:cs typeface="Poppins"/>
                <a:sym typeface="Poppins"/>
              </a:rPr>
              <a:t>                               v(i) = w * v(i) + c1 * r1 * (pBest(i) - x(i)) + c2 * r2 * (gBest - x(i))</a:t>
            </a:r>
          </a:p>
          <a:p>
            <a:pPr algn="l">
              <a:lnSpc>
                <a:spcPts val="3407"/>
              </a:lnSpc>
            </a:pPr>
            <a:r>
              <a:rPr lang="en-US" sz="2434" b="true">
                <a:solidFill>
                  <a:srgbClr val="323230"/>
                </a:solidFill>
                <a:latin typeface="Poppins Bold"/>
                <a:ea typeface="Poppins Bold"/>
                <a:cs typeface="Poppins Bold"/>
                <a:sym typeface="Poppins Bold"/>
              </a:rPr>
              <a:t>Position Update:</a:t>
            </a:r>
          </a:p>
          <a:p>
            <a:pPr algn="l">
              <a:lnSpc>
                <a:spcPts val="3407"/>
              </a:lnSpc>
            </a:pPr>
            <a:r>
              <a:rPr lang="en-US" sz="2434" b="true">
                <a:solidFill>
                  <a:srgbClr val="323230"/>
                </a:solidFill>
                <a:latin typeface="Poppins Bold"/>
                <a:ea typeface="Poppins Bold"/>
                <a:cs typeface="Poppins Bold"/>
                <a:sym typeface="Poppins Bold"/>
              </a:rPr>
              <a:t>                                      </a:t>
            </a:r>
            <a:r>
              <a:rPr lang="en-US" sz="2434">
                <a:solidFill>
                  <a:srgbClr val="323230"/>
                </a:solidFill>
                <a:latin typeface="Poppins"/>
                <a:ea typeface="Poppins"/>
                <a:cs typeface="Poppins"/>
                <a:sym typeface="Poppins"/>
              </a:rPr>
              <a:t>x(i) = x(i) + v(i)</a:t>
            </a:r>
          </a:p>
          <a:p>
            <a:pPr algn="l">
              <a:lnSpc>
                <a:spcPts val="3407"/>
              </a:lnSpc>
            </a:pPr>
          </a:p>
          <a:p>
            <a:pPr algn="l">
              <a:lnSpc>
                <a:spcPts val="3407"/>
              </a:lnSpc>
              <a:spcBef>
                <a:spcPct val="0"/>
              </a:spcBef>
            </a:pPr>
          </a:p>
        </p:txBody>
      </p:sp>
      <p:sp>
        <p:nvSpPr>
          <p:cNvPr name="TextBox 29" id="29"/>
          <p:cNvSpPr txBox="true"/>
          <p:nvPr/>
        </p:nvSpPr>
        <p:spPr>
          <a:xfrm rot="0">
            <a:off x="10852458" y="1111686"/>
            <a:ext cx="5103336" cy="4579603"/>
          </a:xfrm>
          <a:prstGeom prst="rect">
            <a:avLst/>
          </a:prstGeom>
        </p:spPr>
        <p:txBody>
          <a:bodyPr anchor="t" rtlCol="false" tIns="0" lIns="0" bIns="0" rIns="0">
            <a:spAutoFit/>
          </a:bodyPr>
          <a:lstStyle/>
          <a:p>
            <a:pPr algn="l">
              <a:lnSpc>
                <a:spcPts val="3021"/>
              </a:lnSpc>
            </a:pPr>
          </a:p>
          <a:p>
            <a:pPr algn="l" marL="466021" indent="-233011" lvl="1">
              <a:lnSpc>
                <a:spcPts val="3021"/>
              </a:lnSpc>
              <a:spcBef>
                <a:spcPct val="0"/>
              </a:spcBef>
              <a:buFont typeface="Arial"/>
              <a:buChar char="•"/>
            </a:pPr>
            <a:r>
              <a:rPr lang="en-US" sz="2158">
                <a:solidFill>
                  <a:srgbClr val="323230"/>
                </a:solidFill>
                <a:latin typeface="Poppins"/>
                <a:ea typeface="Poppins"/>
                <a:cs typeface="Poppins"/>
                <a:sym typeface="Poppins"/>
              </a:rPr>
              <a:t>w (Inertia Weig</a:t>
            </a:r>
            <a:r>
              <a:rPr lang="en-US" sz="2158">
                <a:solidFill>
                  <a:srgbClr val="323230"/>
                </a:solidFill>
                <a:latin typeface="Poppins"/>
                <a:ea typeface="Poppins"/>
                <a:cs typeface="Poppins"/>
                <a:sym typeface="Poppins"/>
              </a:rPr>
              <a:t>ht): controls exploration and exploitation</a:t>
            </a:r>
          </a:p>
          <a:p>
            <a:pPr algn="l" marL="466021" indent="-233011" lvl="1">
              <a:lnSpc>
                <a:spcPts val="3021"/>
              </a:lnSpc>
              <a:spcBef>
                <a:spcPct val="0"/>
              </a:spcBef>
              <a:buFont typeface="Arial"/>
              <a:buChar char="•"/>
            </a:pPr>
            <a:r>
              <a:rPr lang="en-US" sz="2158">
                <a:solidFill>
                  <a:srgbClr val="323230"/>
                </a:solidFill>
                <a:latin typeface="Poppins"/>
                <a:ea typeface="Poppins"/>
                <a:cs typeface="Poppins"/>
                <a:sym typeface="Poppins"/>
              </a:rPr>
              <a:t>c1 (Cognitive Factor): self-learning component</a:t>
            </a:r>
          </a:p>
          <a:p>
            <a:pPr algn="l" marL="466021" indent="-233011" lvl="1">
              <a:lnSpc>
                <a:spcPts val="3021"/>
              </a:lnSpc>
              <a:spcBef>
                <a:spcPct val="0"/>
              </a:spcBef>
              <a:buFont typeface="Arial"/>
              <a:buChar char="•"/>
            </a:pPr>
            <a:r>
              <a:rPr lang="en-US" sz="2158">
                <a:solidFill>
                  <a:srgbClr val="323230"/>
                </a:solidFill>
                <a:latin typeface="Poppins"/>
                <a:ea typeface="Poppins"/>
                <a:cs typeface="Poppins"/>
                <a:sym typeface="Poppins"/>
              </a:rPr>
              <a:t>c2 (Social Factor): swarm learning component</a:t>
            </a:r>
          </a:p>
          <a:p>
            <a:pPr algn="l" marL="466021" indent="-233011" lvl="1">
              <a:lnSpc>
                <a:spcPts val="3021"/>
              </a:lnSpc>
              <a:spcBef>
                <a:spcPct val="0"/>
              </a:spcBef>
              <a:buFont typeface="Arial"/>
              <a:buChar char="•"/>
            </a:pPr>
            <a:r>
              <a:rPr lang="en-US" sz="2158">
                <a:solidFill>
                  <a:srgbClr val="323230"/>
                </a:solidFill>
                <a:latin typeface="Poppins"/>
                <a:ea typeface="Poppins"/>
                <a:cs typeface="Poppins"/>
                <a:sym typeface="Poppins"/>
              </a:rPr>
              <a:t>r1, r2: random values to maintain diversity</a:t>
            </a:r>
          </a:p>
          <a:p>
            <a:pPr algn="l" marL="466021" indent="-233011" lvl="1">
              <a:lnSpc>
                <a:spcPts val="3021"/>
              </a:lnSpc>
              <a:spcBef>
                <a:spcPct val="0"/>
              </a:spcBef>
              <a:buFont typeface="Arial"/>
              <a:buChar char="•"/>
            </a:pPr>
            <a:r>
              <a:rPr lang="en-US" sz="2158">
                <a:solidFill>
                  <a:srgbClr val="323230"/>
                </a:solidFill>
                <a:latin typeface="Poppins"/>
                <a:ea typeface="Poppins"/>
                <a:cs typeface="Poppins"/>
                <a:sym typeface="Poppins"/>
              </a:rPr>
              <a:t>Simple structure with fast convergence</a:t>
            </a:r>
          </a:p>
          <a:p>
            <a:pPr algn="l">
              <a:lnSpc>
                <a:spcPts val="3021"/>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grpSp>
        <p:nvGrpSpPr>
          <p:cNvPr name="Group 2" id="2"/>
          <p:cNvGrpSpPr/>
          <p:nvPr/>
        </p:nvGrpSpPr>
        <p:grpSpPr>
          <a:xfrm rot="0">
            <a:off x="0" y="0"/>
            <a:ext cx="7324873" cy="10287000"/>
            <a:chOff x="0" y="0"/>
            <a:chExt cx="43207425" cy="60680201"/>
          </a:xfrm>
        </p:grpSpPr>
        <p:sp>
          <p:nvSpPr>
            <p:cNvPr name="Freeform 3" id="3"/>
            <p:cNvSpPr/>
            <p:nvPr/>
          </p:nvSpPr>
          <p:spPr>
            <a:xfrm flipH="false" flipV="false" rot="0">
              <a:off x="0" y="0"/>
              <a:ext cx="43207425" cy="60680203"/>
            </a:xfrm>
            <a:custGeom>
              <a:avLst/>
              <a:gdLst/>
              <a:ahLst/>
              <a:cxnLst/>
              <a:rect r="r" b="b" t="t" l="l"/>
              <a:pathLst>
                <a:path h="60680203" w="43207425">
                  <a:moveTo>
                    <a:pt x="0" y="0"/>
                  </a:moveTo>
                  <a:lnTo>
                    <a:pt x="43207425" y="0"/>
                  </a:lnTo>
                  <a:lnTo>
                    <a:pt x="43207425" y="60680203"/>
                  </a:lnTo>
                  <a:lnTo>
                    <a:pt x="0" y="60680203"/>
                  </a:lnTo>
                  <a:close/>
                </a:path>
              </a:pathLst>
            </a:custGeom>
            <a:blipFill>
              <a:blip r:embed="rId2"/>
              <a:stretch>
                <a:fillRect l="-43626" t="0" r="-43626" b="0"/>
              </a:stretch>
            </a:blipFill>
          </p:spPr>
        </p:sp>
      </p:grpSp>
      <p:sp>
        <p:nvSpPr>
          <p:cNvPr name="TextBox 4" id="4"/>
          <p:cNvSpPr txBox="true"/>
          <p:nvPr/>
        </p:nvSpPr>
        <p:spPr>
          <a:xfrm rot="0">
            <a:off x="7744083" y="2733847"/>
            <a:ext cx="10543917" cy="6289235"/>
          </a:xfrm>
          <a:prstGeom prst="rect">
            <a:avLst/>
          </a:prstGeom>
        </p:spPr>
        <p:txBody>
          <a:bodyPr anchor="t" rtlCol="false" tIns="0" lIns="0" bIns="0" rIns="0">
            <a:spAutoFit/>
          </a:bodyPr>
          <a:lstStyle/>
          <a:p>
            <a:pPr algn="l">
              <a:lnSpc>
                <a:spcPts val="3409"/>
              </a:lnSpc>
            </a:pPr>
            <a:r>
              <a:rPr lang="en-US" sz="2435">
                <a:solidFill>
                  <a:srgbClr val="323230"/>
                </a:solidFill>
                <a:latin typeface="Poppins"/>
                <a:ea typeface="Poppins"/>
                <a:cs typeface="Poppins"/>
                <a:sym typeface="Poppins"/>
              </a:rPr>
              <a:t>Evolutionary Optimization, Learning and Ad</a:t>
            </a:r>
            <a:r>
              <a:rPr lang="en-US" sz="2435">
                <a:solidFill>
                  <a:srgbClr val="323230"/>
                </a:solidFill>
                <a:latin typeface="Poppins"/>
                <a:ea typeface="Poppins"/>
                <a:cs typeface="Poppins"/>
                <a:sym typeface="Poppins"/>
              </a:rPr>
              <a:t>aptive Systems (EvOLve) is a computational paradigm inspired by natural evolution and biological adaptation, where systems improve their performance through continuous interaction with their environment.</a:t>
            </a:r>
          </a:p>
          <a:p>
            <a:pPr algn="l">
              <a:lnSpc>
                <a:spcPts val="3409"/>
              </a:lnSpc>
            </a:pPr>
          </a:p>
          <a:p>
            <a:pPr algn="l">
              <a:lnSpc>
                <a:spcPts val="3409"/>
              </a:lnSpc>
            </a:pPr>
            <a:r>
              <a:rPr lang="en-US" sz="2435">
                <a:solidFill>
                  <a:srgbClr val="323230"/>
                </a:solidFill>
                <a:latin typeface="Poppins"/>
                <a:ea typeface="Poppins"/>
                <a:cs typeface="Poppins"/>
                <a:sym typeface="Poppins"/>
              </a:rPr>
              <a:t>Ev</a:t>
            </a:r>
            <a:r>
              <a:rPr lang="en-US" sz="2435">
                <a:solidFill>
                  <a:srgbClr val="323230"/>
                </a:solidFill>
                <a:latin typeface="Poppins"/>
                <a:ea typeface="Poppins"/>
                <a:cs typeface="Poppins"/>
                <a:sym typeface="Poppins"/>
              </a:rPr>
              <a:t>OLve focuses on how intelligent systems can learn, adapt, and optimize solutions over time without relying on explicit programming rules. Instead, solutions evolve based on performance feedback, enabling the system to handle complex, dynamic, and uncertain problem spaces.</a:t>
            </a:r>
          </a:p>
          <a:p>
            <a:pPr algn="l">
              <a:lnSpc>
                <a:spcPts val="3409"/>
              </a:lnSpc>
            </a:pPr>
          </a:p>
          <a:p>
            <a:pPr algn="l">
              <a:lnSpc>
                <a:spcPts val="3409"/>
              </a:lnSpc>
            </a:pPr>
            <a:r>
              <a:rPr lang="en-US" sz="2435">
                <a:solidFill>
                  <a:srgbClr val="323230"/>
                </a:solidFill>
                <a:latin typeface="Poppins"/>
                <a:ea typeface="Poppins"/>
                <a:cs typeface="Poppins"/>
                <a:sym typeface="Poppins"/>
              </a:rPr>
              <a:t>This app</a:t>
            </a:r>
            <a:r>
              <a:rPr lang="en-US" sz="2435">
                <a:solidFill>
                  <a:srgbClr val="323230"/>
                </a:solidFill>
                <a:latin typeface="Poppins"/>
                <a:ea typeface="Poppins"/>
                <a:cs typeface="Poppins"/>
                <a:sym typeface="Poppins"/>
              </a:rPr>
              <a:t>roach is particularly effective in scenarios where traditional optimization techniques fail due to non-linearity, large search spaces, or changing constraints.</a:t>
            </a:r>
          </a:p>
          <a:p>
            <a:pPr algn="l">
              <a:lnSpc>
                <a:spcPts val="3409"/>
              </a:lnSpc>
            </a:pPr>
          </a:p>
        </p:txBody>
      </p:sp>
      <p:sp>
        <p:nvSpPr>
          <p:cNvPr name="TextBox 5" id="5"/>
          <p:cNvSpPr txBox="true"/>
          <p:nvPr/>
        </p:nvSpPr>
        <p:spPr>
          <a:xfrm rot="0">
            <a:off x="7744083" y="650158"/>
            <a:ext cx="6178194" cy="2036064"/>
          </a:xfrm>
          <a:prstGeom prst="rect">
            <a:avLst/>
          </a:prstGeom>
        </p:spPr>
        <p:txBody>
          <a:bodyPr anchor="t" rtlCol="false" tIns="0" lIns="0" bIns="0" rIns="0">
            <a:spAutoFit/>
          </a:bodyPr>
          <a:lstStyle/>
          <a:p>
            <a:pPr algn="l">
              <a:lnSpc>
                <a:spcPts val="14687"/>
              </a:lnSpc>
            </a:pPr>
            <a:r>
              <a:rPr lang="en-US" sz="13599">
                <a:solidFill>
                  <a:srgbClr val="323230"/>
                </a:solidFill>
                <a:latin typeface="Poppins"/>
                <a:ea typeface="Poppins"/>
                <a:cs typeface="Poppins"/>
                <a:sym typeface="Poppins"/>
              </a:rPr>
              <a:t>EvOLve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438848" y="1923910"/>
            <a:ext cx="15171072" cy="7685785"/>
          </a:xfrm>
          <a:custGeom>
            <a:avLst/>
            <a:gdLst/>
            <a:ahLst/>
            <a:cxnLst/>
            <a:rect r="r" b="b" t="t" l="l"/>
            <a:pathLst>
              <a:path h="7685785" w="15171072">
                <a:moveTo>
                  <a:pt x="0" y="0"/>
                </a:moveTo>
                <a:lnTo>
                  <a:pt x="15171071" y="0"/>
                </a:lnTo>
                <a:lnTo>
                  <a:pt x="15171071" y="7685785"/>
                </a:lnTo>
                <a:lnTo>
                  <a:pt x="0" y="7685785"/>
                </a:lnTo>
                <a:lnTo>
                  <a:pt x="0" y="0"/>
                </a:lnTo>
                <a:close/>
              </a:path>
            </a:pathLst>
          </a:custGeom>
          <a:blipFill>
            <a:blip r:embed="rId2"/>
            <a:stretch>
              <a:fillRect l="0" t="0" r="0" b="0"/>
            </a:stretch>
          </a:blipFill>
        </p:spPr>
      </p:sp>
      <p:sp>
        <p:nvSpPr>
          <p:cNvPr name="TextBox 3" id="3"/>
          <p:cNvSpPr txBox="true"/>
          <p:nvPr/>
        </p:nvSpPr>
        <p:spPr>
          <a:xfrm rot="0">
            <a:off x="438848" y="398724"/>
            <a:ext cx="15462835" cy="1069391"/>
          </a:xfrm>
          <a:prstGeom prst="rect">
            <a:avLst/>
          </a:prstGeom>
        </p:spPr>
        <p:txBody>
          <a:bodyPr anchor="t" rtlCol="false" tIns="0" lIns="0" bIns="0" rIns="0">
            <a:spAutoFit/>
          </a:bodyPr>
          <a:lstStyle/>
          <a:p>
            <a:pPr algn="l">
              <a:lnSpc>
                <a:spcPts val="7608"/>
              </a:lnSpc>
            </a:pPr>
            <a:r>
              <a:rPr lang="en-US" sz="7045">
                <a:solidFill>
                  <a:srgbClr val="323230"/>
                </a:solidFill>
                <a:latin typeface="Poppins"/>
                <a:ea typeface="Poppins"/>
                <a:cs typeface="Poppins"/>
                <a:sym typeface="Poppins"/>
              </a:rPr>
              <a:t>Advantages &amp; Disadvantages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85624" y="1247362"/>
            <a:ext cx="18116752" cy="8010938"/>
          </a:xfrm>
          <a:custGeom>
            <a:avLst/>
            <a:gdLst/>
            <a:ahLst/>
            <a:cxnLst/>
            <a:rect r="r" b="b" t="t" l="l"/>
            <a:pathLst>
              <a:path h="8010938" w="18116752">
                <a:moveTo>
                  <a:pt x="0" y="0"/>
                </a:moveTo>
                <a:lnTo>
                  <a:pt x="18116752" y="0"/>
                </a:lnTo>
                <a:lnTo>
                  <a:pt x="18116752" y="8010938"/>
                </a:lnTo>
                <a:lnTo>
                  <a:pt x="0" y="8010938"/>
                </a:lnTo>
                <a:lnTo>
                  <a:pt x="0" y="0"/>
                </a:lnTo>
                <a:close/>
              </a:path>
            </a:pathLst>
          </a:custGeom>
          <a:blipFill>
            <a:blip r:embed="rId2"/>
            <a:stretch>
              <a:fillRect l="0" t="-2729" r="0" b="0"/>
            </a:stretch>
          </a:blipFill>
        </p:spPr>
      </p:sp>
      <p:sp>
        <p:nvSpPr>
          <p:cNvPr name="TextBox 3" id="3"/>
          <p:cNvSpPr txBox="true"/>
          <p:nvPr/>
        </p:nvSpPr>
        <p:spPr>
          <a:xfrm rot="0">
            <a:off x="464509" y="309674"/>
            <a:ext cx="3974708" cy="719026"/>
          </a:xfrm>
          <a:prstGeom prst="rect">
            <a:avLst/>
          </a:prstGeom>
        </p:spPr>
        <p:txBody>
          <a:bodyPr anchor="t" rtlCol="false" tIns="0" lIns="0" bIns="0" rIns="0">
            <a:spAutoFit/>
          </a:bodyPr>
          <a:lstStyle/>
          <a:p>
            <a:pPr algn="l">
              <a:lnSpc>
                <a:spcPts val="5182"/>
              </a:lnSpc>
            </a:pPr>
            <a:r>
              <a:rPr lang="en-US" sz="4799">
                <a:solidFill>
                  <a:srgbClr val="000000"/>
                </a:solidFill>
                <a:latin typeface="Poppins"/>
                <a:ea typeface="Poppins"/>
                <a:cs typeface="Poppins"/>
                <a:sym typeface="Poppins"/>
              </a:rPr>
              <a:t>CODE: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2855577" y="1337393"/>
            <a:ext cx="12882586" cy="8808508"/>
          </a:xfrm>
          <a:custGeom>
            <a:avLst/>
            <a:gdLst/>
            <a:ahLst/>
            <a:cxnLst/>
            <a:rect r="r" b="b" t="t" l="l"/>
            <a:pathLst>
              <a:path h="8808508" w="12882586">
                <a:moveTo>
                  <a:pt x="0" y="0"/>
                </a:moveTo>
                <a:lnTo>
                  <a:pt x="12882585" y="0"/>
                </a:lnTo>
                <a:lnTo>
                  <a:pt x="12882585" y="8808507"/>
                </a:lnTo>
                <a:lnTo>
                  <a:pt x="0" y="8808507"/>
                </a:lnTo>
                <a:lnTo>
                  <a:pt x="0" y="0"/>
                </a:lnTo>
                <a:close/>
              </a:path>
            </a:pathLst>
          </a:custGeom>
          <a:blipFill>
            <a:blip r:embed="rId2"/>
            <a:stretch>
              <a:fillRect l="-78" t="-1391" r="-203" b="0"/>
            </a:stretch>
          </a:blipFill>
        </p:spPr>
      </p:sp>
      <p:sp>
        <p:nvSpPr>
          <p:cNvPr name="TextBox 3" id="3"/>
          <p:cNvSpPr txBox="true"/>
          <p:nvPr/>
        </p:nvSpPr>
        <p:spPr>
          <a:xfrm rot="0">
            <a:off x="464509" y="309674"/>
            <a:ext cx="3974708" cy="719026"/>
          </a:xfrm>
          <a:prstGeom prst="rect">
            <a:avLst/>
          </a:prstGeom>
        </p:spPr>
        <p:txBody>
          <a:bodyPr anchor="t" rtlCol="false" tIns="0" lIns="0" bIns="0" rIns="0">
            <a:spAutoFit/>
          </a:bodyPr>
          <a:lstStyle/>
          <a:p>
            <a:pPr algn="l">
              <a:lnSpc>
                <a:spcPts val="5182"/>
              </a:lnSpc>
            </a:pPr>
            <a:r>
              <a:rPr lang="en-US" sz="4799">
                <a:solidFill>
                  <a:srgbClr val="000000"/>
                </a:solidFill>
                <a:latin typeface="Poppins"/>
                <a:ea typeface="Poppins"/>
                <a:cs typeface="Poppins"/>
                <a:sym typeface="Poppins"/>
              </a:rPr>
              <a:t>CODE: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2855541" y="1301800"/>
            <a:ext cx="11050834" cy="8855551"/>
          </a:xfrm>
          <a:custGeom>
            <a:avLst/>
            <a:gdLst/>
            <a:ahLst/>
            <a:cxnLst/>
            <a:rect r="r" b="b" t="t" l="l"/>
            <a:pathLst>
              <a:path h="8855551" w="11050834">
                <a:moveTo>
                  <a:pt x="0" y="0"/>
                </a:moveTo>
                <a:lnTo>
                  <a:pt x="11050834" y="0"/>
                </a:lnTo>
                <a:lnTo>
                  <a:pt x="11050834" y="8855550"/>
                </a:lnTo>
                <a:lnTo>
                  <a:pt x="0" y="8855550"/>
                </a:lnTo>
                <a:lnTo>
                  <a:pt x="0" y="0"/>
                </a:lnTo>
                <a:close/>
              </a:path>
            </a:pathLst>
          </a:custGeom>
          <a:blipFill>
            <a:blip r:embed="rId2"/>
            <a:stretch>
              <a:fillRect l="0" t="0" r="0" b="0"/>
            </a:stretch>
          </a:blipFill>
        </p:spPr>
      </p:sp>
      <p:sp>
        <p:nvSpPr>
          <p:cNvPr name="TextBox 3" id="3"/>
          <p:cNvSpPr txBox="true"/>
          <p:nvPr/>
        </p:nvSpPr>
        <p:spPr>
          <a:xfrm rot="0">
            <a:off x="464509" y="309674"/>
            <a:ext cx="3974708" cy="719026"/>
          </a:xfrm>
          <a:prstGeom prst="rect">
            <a:avLst/>
          </a:prstGeom>
        </p:spPr>
        <p:txBody>
          <a:bodyPr anchor="t" rtlCol="false" tIns="0" lIns="0" bIns="0" rIns="0">
            <a:spAutoFit/>
          </a:bodyPr>
          <a:lstStyle/>
          <a:p>
            <a:pPr algn="l">
              <a:lnSpc>
                <a:spcPts val="5182"/>
              </a:lnSpc>
            </a:pPr>
            <a:r>
              <a:rPr lang="en-US" sz="4799">
                <a:solidFill>
                  <a:srgbClr val="000000"/>
                </a:solidFill>
                <a:latin typeface="Poppins"/>
                <a:ea typeface="Poppins"/>
                <a:cs typeface="Poppins"/>
                <a:sym typeface="Poppins"/>
              </a:rPr>
              <a:t>CODE: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117118" y="1419094"/>
            <a:ext cx="18288000" cy="6217920"/>
          </a:xfrm>
          <a:custGeom>
            <a:avLst/>
            <a:gdLst/>
            <a:ahLst/>
            <a:cxnLst/>
            <a:rect r="r" b="b" t="t" l="l"/>
            <a:pathLst>
              <a:path h="6217920" w="18288000">
                <a:moveTo>
                  <a:pt x="0" y="0"/>
                </a:moveTo>
                <a:lnTo>
                  <a:pt x="18288000" y="0"/>
                </a:lnTo>
                <a:lnTo>
                  <a:pt x="18288000" y="6217920"/>
                </a:lnTo>
                <a:lnTo>
                  <a:pt x="0" y="6217920"/>
                </a:lnTo>
                <a:lnTo>
                  <a:pt x="0" y="0"/>
                </a:lnTo>
                <a:close/>
              </a:path>
            </a:pathLst>
          </a:custGeom>
          <a:blipFill>
            <a:blip r:embed="rId2"/>
            <a:stretch>
              <a:fillRect l="0" t="0" r="0" b="0"/>
            </a:stretch>
          </a:blipFill>
        </p:spPr>
      </p:sp>
      <p:sp>
        <p:nvSpPr>
          <p:cNvPr name="TextBox 3" id="3"/>
          <p:cNvSpPr txBox="true"/>
          <p:nvPr/>
        </p:nvSpPr>
        <p:spPr>
          <a:xfrm rot="0">
            <a:off x="464509" y="481124"/>
            <a:ext cx="3974708" cy="719026"/>
          </a:xfrm>
          <a:prstGeom prst="rect">
            <a:avLst/>
          </a:prstGeom>
        </p:spPr>
        <p:txBody>
          <a:bodyPr anchor="t" rtlCol="false" tIns="0" lIns="0" bIns="0" rIns="0">
            <a:spAutoFit/>
          </a:bodyPr>
          <a:lstStyle/>
          <a:p>
            <a:pPr algn="l">
              <a:lnSpc>
                <a:spcPts val="5182"/>
              </a:lnSpc>
            </a:pPr>
            <a:r>
              <a:rPr lang="en-US" sz="4799">
                <a:solidFill>
                  <a:srgbClr val="000000"/>
                </a:solidFill>
                <a:latin typeface="Poppins"/>
                <a:ea typeface="Poppins"/>
                <a:cs typeface="Poppins"/>
                <a:sym typeface="Poppins"/>
              </a:rPr>
              <a:t>CODE: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1158116" y="1501248"/>
            <a:ext cx="13327558" cy="8629594"/>
          </a:xfrm>
          <a:custGeom>
            <a:avLst/>
            <a:gdLst/>
            <a:ahLst/>
            <a:cxnLst/>
            <a:rect r="r" b="b" t="t" l="l"/>
            <a:pathLst>
              <a:path h="8629594" w="13327558">
                <a:moveTo>
                  <a:pt x="0" y="0"/>
                </a:moveTo>
                <a:lnTo>
                  <a:pt x="13327559" y="0"/>
                </a:lnTo>
                <a:lnTo>
                  <a:pt x="13327559" y="8629594"/>
                </a:lnTo>
                <a:lnTo>
                  <a:pt x="0" y="8629594"/>
                </a:lnTo>
                <a:lnTo>
                  <a:pt x="0" y="0"/>
                </a:lnTo>
                <a:close/>
              </a:path>
            </a:pathLst>
          </a:custGeom>
          <a:blipFill>
            <a:blip r:embed="rId2"/>
            <a:stretch>
              <a:fillRect l="0" t="0" r="0" b="0"/>
            </a:stretch>
          </a:blipFill>
        </p:spPr>
      </p:sp>
      <p:sp>
        <p:nvSpPr>
          <p:cNvPr name="TextBox 3" id="3"/>
          <p:cNvSpPr txBox="true"/>
          <p:nvPr/>
        </p:nvSpPr>
        <p:spPr>
          <a:xfrm rot="0">
            <a:off x="117118" y="102995"/>
            <a:ext cx="2666421" cy="925705"/>
          </a:xfrm>
          <a:prstGeom prst="rect">
            <a:avLst/>
          </a:prstGeom>
        </p:spPr>
        <p:txBody>
          <a:bodyPr anchor="t" rtlCol="false" tIns="0" lIns="0" bIns="0" rIns="0">
            <a:spAutoFit/>
          </a:bodyPr>
          <a:lstStyle/>
          <a:p>
            <a:pPr algn="ctr">
              <a:lnSpc>
                <a:spcPts val="7251"/>
              </a:lnSpc>
              <a:spcBef>
                <a:spcPct val="0"/>
              </a:spcBef>
            </a:pPr>
            <a:r>
              <a:rPr lang="en-US" sz="5179">
                <a:solidFill>
                  <a:srgbClr val="000000"/>
                </a:solidFill>
                <a:latin typeface="Poppins"/>
                <a:ea typeface="Poppins"/>
                <a:cs typeface="Poppins"/>
                <a:sym typeface="Poppins"/>
              </a:rPr>
              <a:t> Output: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8B59C"/>
        </a:solidFill>
      </p:bgPr>
    </p:bg>
    <p:spTree>
      <p:nvGrpSpPr>
        <p:cNvPr id="1" name=""/>
        <p:cNvGrpSpPr/>
        <p:nvPr/>
      </p:nvGrpSpPr>
      <p:grpSpPr>
        <a:xfrm>
          <a:off x="0" y="0"/>
          <a:ext cx="0" cy="0"/>
          <a:chOff x="0" y="0"/>
          <a:chExt cx="0" cy="0"/>
        </a:xfrm>
      </p:grpSpPr>
      <p:sp>
        <p:nvSpPr>
          <p:cNvPr name="Freeform 2" id="2"/>
          <p:cNvSpPr/>
          <p:nvPr/>
        </p:nvSpPr>
        <p:spPr>
          <a:xfrm flipH="false" flipV="false" rot="0">
            <a:off x="3357681" y="1028700"/>
            <a:ext cx="11262606" cy="9101096"/>
          </a:xfrm>
          <a:custGeom>
            <a:avLst/>
            <a:gdLst/>
            <a:ahLst/>
            <a:cxnLst/>
            <a:rect r="r" b="b" t="t" l="l"/>
            <a:pathLst>
              <a:path h="9101096" w="11262606">
                <a:moveTo>
                  <a:pt x="0" y="0"/>
                </a:moveTo>
                <a:lnTo>
                  <a:pt x="11262606" y="0"/>
                </a:lnTo>
                <a:lnTo>
                  <a:pt x="11262606" y="9101096"/>
                </a:lnTo>
                <a:lnTo>
                  <a:pt x="0" y="9101096"/>
                </a:lnTo>
                <a:lnTo>
                  <a:pt x="0" y="0"/>
                </a:lnTo>
                <a:close/>
              </a:path>
            </a:pathLst>
          </a:custGeom>
          <a:blipFill>
            <a:blip r:embed="rId2"/>
            <a:stretch>
              <a:fillRect l="0" t="0" r="0" b="0"/>
            </a:stretch>
          </a:blipFill>
        </p:spPr>
      </p:sp>
      <p:sp>
        <p:nvSpPr>
          <p:cNvPr name="TextBox 3" id="3"/>
          <p:cNvSpPr txBox="true"/>
          <p:nvPr/>
        </p:nvSpPr>
        <p:spPr>
          <a:xfrm rot="0">
            <a:off x="759023" y="102995"/>
            <a:ext cx="2598658" cy="925705"/>
          </a:xfrm>
          <a:prstGeom prst="rect">
            <a:avLst/>
          </a:prstGeom>
        </p:spPr>
        <p:txBody>
          <a:bodyPr anchor="t" rtlCol="false" tIns="0" lIns="0" bIns="0" rIns="0">
            <a:spAutoFit/>
          </a:bodyPr>
          <a:lstStyle/>
          <a:p>
            <a:pPr algn="ctr">
              <a:lnSpc>
                <a:spcPts val="7251"/>
              </a:lnSpc>
              <a:spcBef>
                <a:spcPct val="0"/>
              </a:spcBef>
            </a:pPr>
            <a:r>
              <a:rPr lang="en-US" sz="5179">
                <a:solidFill>
                  <a:srgbClr val="000000"/>
                </a:solidFill>
                <a:latin typeface="Poppins"/>
                <a:ea typeface="Poppins"/>
                <a:cs typeface="Poppins"/>
                <a:sym typeface="Poppins"/>
              </a:rPr>
              <a:t> Output:</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1960294" y="3863479"/>
            <a:ext cx="462519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How It Works</a:t>
            </a:r>
          </a:p>
        </p:txBody>
      </p:sp>
      <p:sp>
        <p:nvSpPr>
          <p:cNvPr name="TextBox 3" id="3"/>
          <p:cNvSpPr txBox="true"/>
          <p:nvPr/>
        </p:nvSpPr>
        <p:spPr>
          <a:xfrm rot="0">
            <a:off x="10765853" y="948916"/>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 Mutation Using Differences</a:t>
            </a:r>
          </a:p>
        </p:txBody>
      </p:sp>
      <p:sp>
        <p:nvSpPr>
          <p:cNvPr name="TextBox 4" id="4"/>
          <p:cNvSpPr txBox="true"/>
          <p:nvPr/>
        </p:nvSpPr>
        <p:spPr>
          <a:xfrm rot="0">
            <a:off x="10765853" y="5751509"/>
            <a:ext cx="5638496" cy="548558"/>
          </a:xfrm>
          <a:prstGeom prst="rect">
            <a:avLst/>
          </a:prstGeom>
        </p:spPr>
        <p:txBody>
          <a:bodyPr anchor="t" rtlCol="false" tIns="0" lIns="0" bIns="0" rIns="0">
            <a:spAutoFit/>
          </a:bodyPr>
          <a:lstStyle/>
          <a:p>
            <a:pPr algn="l">
              <a:lnSpc>
                <a:spcPts val="4224"/>
              </a:lnSpc>
            </a:pPr>
            <a:r>
              <a:rPr lang="en-US" sz="3017">
                <a:solidFill>
                  <a:srgbClr val="323230"/>
                </a:solidFill>
                <a:latin typeface="Poppins"/>
                <a:ea typeface="Poppins"/>
                <a:cs typeface="Poppins"/>
                <a:sym typeface="Poppins"/>
              </a:rPr>
              <a:t> Selection of Better Solutions</a:t>
            </a:r>
          </a:p>
        </p:txBody>
      </p:sp>
      <p:sp>
        <p:nvSpPr>
          <p:cNvPr name="TextBox 5" id="5"/>
          <p:cNvSpPr txBox="true"/>
          <p:nvPr/>
        </p:nvSpPr>
        <p:spPr>
          <a:xfrm rot="0">
            <a:off x="401029" y="179181"/>
            <a:ext cx="10958031" cy="3770023"/>
          </a:xfrm>
          <a:prstGeom prst="rect">
            <a:avLst/>
          </a:prstGeom>
        </p:spPr>
        <p:txBody>
          <a:bodyPr anchor="t" rtlCol="false" tIns="0" lIns="0" bIns="0" rIns="0">
            <a:spAutoFit/>
          </a:bodyPr>
          <a:lstStyle/>
          <a:p>
            <a:pPr algn="l">
              <a:lnSpc>
                <a:spcPts val="9629"/>
              </a:lnSpc>
            </a:pPr>
            <a:r>
              <a:rPr lang="en-US" sz="8916">
                <a:solidFill>
                  <a:srgbClr val="323230"/>
                </a:solidFill>
                <a:latin typeface="Poppins"/>
                <a:ea typeface="Poppins"/>
                <a:cs typeface="Poppins"/>
                <a:sym typeface="Poppins"/>
              </a:rPr>
              <a:t>Differential</a:t>
            </a:r>
          </a:p>
          <a:p>
            <a:pPr algn="l">
              <a:lnSpc>
                <a:spcPts val="9629"/>
              </a:lnSpc>
            </a:pPr>
            <a:r>
              <a:rPr lang="en-US" sz="8916">
                <a:solidFill>
                  <a:srgbClr val="323230"/>
                </a:solidFill>
                <a:latin typeface="Poppins"/>
                <a:ea typeface="Poppins"/>
                <a:cs typeface="Poppins"/>
                <a:sym typeface="Poppins"/>
              </a:rPr>
              <a:t>Algorithm</a:t>
            </a:r>
          </a:p>
          <a:p>
            <a:pPr algn="l">
              <a:lnSpc>
                <a:spcPts val="9629"/>
              </a:lnSpc>
            </a:pPr>
          </a:p>
        </p:txBody>
      </p:sp>
      <p:grpSp>
        <p:nvGrpSpPr>
          <p:cNvPr name="Group 6" id="6"/>
          <p:cNvGrpSpPr/>
          <p:nvPr/>
        </p:nvGrpSpPr>
        <p:grpSpPr>
          <a:xfrm rot="0">
            <a:off x="718402" y="3702677"/>
            <a:ext cx="973750" cy="973750"/>
            <a:chOff x="0" y="0"/>
            <a:chExt cx="1298333" cy="1298333"/>
          </a:xfrm>
        </p:grpSpPr>
        <p:grpSp>
          <p:nvGrpSpPr>
            <p:cNvPr name="Group 7" id="7"/>
            <p:cNvGrpSpPr/>
            <p:nvPr/>
          </p:nvGrpSpPr>
          <p:grpSpPr>
            <a:xfrm rot="0">
              <a:off x="0" y="0"/>
              <a:ext cx="1298333" cy="1298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9" id="9"/>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0" id="10"/>
            <p:cNvGrpSpPr/>
            <p:nvPr/>
          </p:nvGrpSpPr>
          <p:grpSpPr>
            <a:xfrm rot="0">
              <a:off x="121144" y="121144"/>
              <a:ext cx="1056045" cy="10560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2" id="12"/>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1</a:t>
                </a:r>
              </a:p>
            </p:txBody>
          </p:sp>
        </p:grpSp>
      </p:grpSp>
      <p:grpSp>
        <p:nvGrpSpPr>
          <p:cNvPr name="Group 13" id="13"/>
          <p:cNvGrpSpPr/>
          <p:nvPr/>
        </p:nvGrpSpPr>
        <p:grpSpPr>
          <a:xfrm rot="0">
            <a:off x="9518548" y="782173"/>
            <a:ext cx="973750" cy="973750"/>
            <a:chOff x="0" y="0"/>
            <a:chExt cx="1298333" cy="1298333"/>
          </a:xfrm>
        </p:grpSpPr>
        <p:grpSp>
          <p:nvGrpSpPr>
            <p:cNvPr name="Group 14" id="14"/>
            <p:cNvGrpSpPr/>
            <p:nvPr/>
          </p:nvGrpSpPr>
          <p:grpSpPr>
            <a:xfrm rot="0">
              <a:off x="0" y="0"/>
              <a:ext cx="1298333" cy="12983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16" id="16"/>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7" id="17"/>
            <p:cNvGrpSpPr/>
            <p:nvPr/>
          </p:nvGrpSpPr>
          <p:grpSpPr>
            <a:xfrm rot="0">
              <a:off x="121144" y="121144"/>
              <a:ext cx="1056045" cy="10560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9" id="19"/>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2</a:t>
                </a:r>
              </a:p>
            </p:txBody>
          </p:sp>
        </p:grpSp>
      </p:grpSp>
      <p:grpSp>
        <p:nvGrpSpPr>
          <p:cNvPr name="Group 20" id="20"/>
          <p:cNvGrpSpPr/>
          <p:nvPr/>
        </p:nvGrpSpPr>
        <p:grpSpPr>
          <a:xfrm rot="0">
            <a:off x="9518548" y="5586538"/>
            <a:ext cx="973750" cy="973750"/>
            <a:chOff x="0" y="0"/>
            <a:chExt cx="1298333" cy="1298333"/>
          </a:xfrm>
        </p:grpSpPr>
        <p:grpSp>
          <p:nvGrpSpPr>
            <p:cNvPr name="Group 21" id="21"/>
            <p:cNvGrpSpPr/>
            <p:nvPr/>
          </p:nvGrpSpPr>
          <p:grpSpPr>
            <a:xfrm rot="0">
              <a:off x="0" y="0"/>
              <a:ext cx="1298333" cy="12983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23" id="23"/>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24" id="24"/>
            <p:cNvGrpSpPr/>
            <p:nvPr/>
          </p:nvGrpSpPr>
          <p:grpSpPr>
            <a:xfrm rot="0">
              <a:off x="121144" y="121144"/>
              <a:ext cx="1056045" cy="10560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26" id="26"/>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3</a:t>
                </a:r>
              </a:p>
            </p:txBody>
          </p:sp>
        </p:grpSp>
      </p:grpSp>
      <p:sp>
        <p:nvSpPr>
          <p:cNvPr name="TextBox 27" id="27"/>
          <p:cNvSpPr txBox="true"/>
          <p:nvPr/>
        </p:nvSpPr>
        <p:spPr>
          <a:xfrm rot="0">
            <a:off x="1692152" y="4806705"/>
            <a:ext cx="6859095" cy="3746733"/>
          </a:xfrm>
          <a:prstGeom prst="rect">
            <a:avLst/>
          </a:prstGeom>
        </p:spPr>
        <p:txBody>
          <a:bodyPr anchor="t" rtlCol="false" tIns="0" lIns="0" bIns="0" rIns="0">
            <a:spAutoFit/>
          </a:bodyPr>
          <a:lstStyle/>
          <a:p>
            <a:pPr algn="l">
              <a:lnSpc>
                <a:spcPts val="3294"/>
              </a:lnSpc>
              <a:spcBef>
                <a:spcPct val="0"/>
              </a:spcBef>
            </a:pPr>
            <a:r>
              <a:rPr lang="en-US" sz="2353">
                <a:solidFill>
                  <a:srgbClr val="323230"/>
                </a:solidFill>
                <a:latin typeface="Poppins"/>
                <a:ea typeface="Poppins"/>
                <a:cs typeface="Poppins"/>
                <a:sym typeface="Poppins"/>
              </a:rPr>
              <a:t>Differential Evolution is a population-based optimization algorithm used to solve continuous optimization problems. It starts with a group of candidate solutions and iteratively improves them using mutation, crossover, and selection. Over generations, weaker solutions are replaced by better ones, allowing the algorithm to converge toward the optimal solution.</a:t>
            </a:r>
          </a:p>
        </p:txBody>
      </p:sp>
      <p:sp>
        <p:nvSpPr>
          <p:cNvPr name="TextBox 28" id="28"/>
          <p:cNvSpPr txBox="true"/>
          <p:nvPr/>
        </p:nvSpPr>
        <p:spPr>
          <a:xfrm rot="0">
            <a:off x="10765853" y="6484088"/>
            <a:ext cx="7354501" cy="3377480"/>
          </a:xfrm>
          <a:prstGeom prst="rect">
            <a:avLst/>
          </a:prstGeom>
        </p:spPr>
        <p:txBody>
          <a:bodyPr anchor="t" rtlCol="false" tIns="0" lIns="0" bIns="0" rIns="0">
            <a:spAutoFit/>
          </a:bodyPr>
          <a:lstStyle/>
          <a:p>
            <a:pPr algn="l">
              <a:lnSpc>
                <a:spcPts val="3407"/>
              </a:lnSpc>
            </a:pPr>
            <a:r>
              <a:rPr lang="en-US" sz="2434">
                <a:solidFill>
                  <a:srgbClr val="323230"/>
                </a:solidFill>
                <a:latin typeface="Poppins"/>
                <a:ea typeface="Poppins"/>
                <a:cs typeface="Poppins"/>
                <a:sym typeface="Poppins"/>
              </a:rPr>
              <a:t>After mutation and crossover, a trial solution is compared with the current solution. If the trial solution produces a better fitness value, it replaces the current one. This greedy selection strategy ensures that the population continuously improves toward the global optimum.</a:t>
            </a:r>
          </a:p>
          <a:p>
            <a:pPr algn="l">
              <a:lnSpc>
                <a:spcPts val="3407"/>
              </a:lnSpc>
              <a:spcBef>
                <a:spcPct val="0"/>
              </a:spcBef>
            </a:pPr>
          </a:p>
        </p:txBody>
      </p:sp>
      <p:sp>
        <p:nvSpPr>
          <p:cNvPr name="TextBox 29" id="29"/>
          <p:cNvSpPr txBox="true"/>
          <p:nvPr/>
        </p:nvSpPr>
        <p:spPr>
          <a:xfrm rot="0">
            <a:off x="10765853" y="1768883"/>
            <a:ext cx="6635793" cy="3374617"/>
          </a:xfrm>
          <a:prstGeom prst="rect">
            <a:avLst/>
          </a:prstGeom>
        </p:spPr>
        <p:txBody>
          <a:bodyPr anchor="t" rtlCol="false" tIns="0" lIns="0" bIns="0" rIns="0">
            <a:spAutoFit/>
          </a:bodyPr>
          <a:lstStyle/>
          <a:p>
            <a:pPr algn="l">
              <a:lnSpc>
                <a:spcPts val="3342"/>
              </a:lnSpc>
              <a:spcBef>
                <a:spcPct val="0"/>
              </a:spcBef>
            </a:pPr>
            <a:r>
              <a:rPr lang="en-US" sz="2387">
                <a:solidFill>
                  <a:srgbClr val="323230"/>
                </a:solidFill>
                <a:latin typeface="Poppins"/>
                <a:ea typeface="Poppins"/>
                <a:cs typeface="Poppins"/>
                <a:sym typeface="Poppins"/>
              </a:rPr>
              <a:t>In Differential Evolution, mutation is performed by adding the scaled difference of two randomly selected solutions to a third solution. This difference-based mutation helps explore the search space efficiently and introduces diversity, enabling the algorithm to escape local optima.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273145" y="1914145"/>
            <a:ext cx="9929176" cy="8106578"/>
          </a:xfrm>
          <a:custGeom>
            <a:avLst/>
            <a:gdLst/>
            <a:ahLst/>
            <a:cxnLst/>
            <a:rect r="r" b="b" t="t" l="l"/>
            <a:pathLst>
              <a:path h="8106578" w="9929176">
                <a:moveTo>
                  <a:pt x="0" y="0"/>
                </a:moveTo>
                <a:lnTo>
                  <a:pt x="9929177" y="0"/>
                </a:lnTo>
                <a:lnTo>
                  <a:pt x="9929177" y="8106579"/>
                </a:lnTo>
                <a:lnTo>
                  <a:pt x="0" y="8106579"/>
                </a:lnTo>
                <a:lnTo>
                  <a:pt x="0" y="0"/>
                </a:lnTo>
                <a:close/>
              </a:path>
            </a:pathLst>
          </a:custGeom>
          <a:blipFill>
            <a:blip r:embed="rId3"/>
            <a:stretch>
              <a:fillRect l="-4761" t="-67" r="0" b="-67"/>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646844" y="1809749"/>
            <a:ext cx="10143737" cy="7921854"/>
          </a:xfrm>
          <a:custGeom>
            <a:avLst/>
            <a:gdLst/>
            <a:ahLst/>
            <a:cxnLst/>
            <a:rect r="r" b="b" t="t" l="l"/>
            <a:pathLst>
              <a:path h="7921854" w="10143737">
                <a:moveTo>
                  <a:pt x="0" y="0"/>
                </a:moveTo>
                <a:lnTo>
                  <a:pt x="10143737" y="0"/>
                </a:lnTo>
                <a:lnTo>
                  <a:pt x="10143737" y="7921855"/>
                </a:lnTo>
                <a:lnTo>
                  <a:pt x="0" y="7921855"/>
                </a:lnTo>
                <a:lnTo>
                  <a:pt x="0" y="0"/>
                </a:lnTo>
                <a:close/>
              </a:path>
            </a:pathLst>
          </a:custGeom>
          <a:blipFill>
            <a:blip r:embed="rId3"/>
            <a:stretch>
              <a:fillRect l="0" t="-910" r="-182" b="-1072"/>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grpSp>
        <p:nvGrpSpPr>
          <p:cNvPr name="Group 2" id="2"/>
          <p:cNvGrpSpPr/>
          <p:nvPr/>
        </p:nvGrpSpPr>
        <p:grpSpPr>
          <a:xfrm rot="0">
            <a:off x="15680383" y="7205201"/>
            <a:ext cx="722267" cy="722267"/>
            <a:chOff x="0" y="0"/>
            <a:chExt cx="275663" cy="275663"/>
          </a:xfrm>
        </p:grpSpPr>
        <p:sp>
          <p:nvSpPr>
            <p:cNvPr name="Freeform 3" id="3"/>
            <p:cNvSpPr/>
            <p:nvPr/>
          </p:nvSpPr>
          <p:spPr>
            <a:xfrm flipH="false" flipV="false" rot="0">
              <a:off x="0" y="0"/>
              <a:ext cx="275663" cy="275663"/>
            </a:xfrm>
            <a:custGeom>
              <a:avLst/>
              <a:gdLst/>
              <a:ahLst/>
              <a:cxnLst/>
              <a:rect r="r" b="b" t="t" l="l"/>
              <a:pathLst>
                <a:path h="275663" w="275663">
                  <a:moveTo>
                    <a:pt x="0" y="0"/>
                  </a:moveTo>
                  <a:lnTo>
                    <a:pt x="275663" y="0"/>
                  </a:lnTo>
                  <a:lnTo>
                    <a:pt x="275663" y="275663"/>
                  </a:lnTo>
                  <a:lnTo>
                    <a:pt x="0" y="275663"/>
                  </a:lnTo>
                  <a:close/>
                </a:path>
              </a:pathLst>
            </a:custGeom>
            <a:solidFill>
              <a:srgbClr val="D8B59C"/>
            </a:solidFill>
          </p:spPr>
        </p:sp>
        <p:sp>
          <p:nvSpPr>
            <p:cNvPr name="TextBox 4" id="4"/>
            <p:cNvSpPr txBox="true"/>
            <p:nvPr/>
          </p:nvSpPr>
          <p:spPr>
            <a:xfrm>
              <a:off x="0" y="-57150"/>
              <a:ext cx="275663" cy="33281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388107"/>
            <a:ext cx="7590911" cy="3893439"/>
          </a:xfrm>
          <a:prstGeom prst="rect">
            <a:avLst/>
          </a:prstGeom>
        </p:spPr>
        <p:txBody>
          <a:bodyPr anchor="t" rtlCol="false" tIns="0" lIns="0" bIns="0" rIns="0">
            <a:spAutoFit/>
          </a:bodyPr>
          <a:lstStyle/>
          <a:p>
            <a:pPr algn="l">
              <a:lnSpc>
                <a:spcPts val="14687"/>
              </a:lnSpc>
            </a:pPr>
            <a:r>
              <a:rPr lang="en-US" sz="13599">
                <a:solidFill>
                  <a:srgbClr val="323230"/>
                </a:solidFill>
                <a:latin typeface="Poppins"/>
                <a:ea typeface="Poppins"/>
                <a:cs typeface="Poppins"/>
                <a:sym typeface="Poppins"/>
              </a:rPr>
              <a:t>Key Projects</a:t>
            </a:r>
          </a:p>
        </p:txBody>
      </p:sp>
      <p:sp>
        <p:nvSpPr>
          <p:cNvPr name="TextBox 6" id="6"/>
          <p:cNvSpPr txBox="true"/>
          <p:nvPr/>
        </p:nvSpPr>
        <p:spPr>
          <a:xfrm rot="0">
            <a:off x="9220200" y="2478018"/>
            <a:ext cx="8634770" cy="4055065"/>
          </a:xfrm>
          <a:prstGeom prst="rect">
            <a:avLst/>
          </a:prstGeom>
        </p:spPr>
        <p:txBody>
          <a:bodyPr anchor="t" rtlCol="false" tIns="0" lIns="0" bIns="0" rIns="0">
            <a:spAutoFit/>
          </a:bodyPr>
          <a:lstStyle/>
          <a:p>
            <a:pPr algn="l">
              <a:lnSpc>
                <a:spcPts val="6442"/>
              </a:lnSpc>
              <a:spcBef>
                <a:spcPct val="0"/>
              </a:spcBef>
            </a:pPr>
            <a:r>
              <a:rPr lang="en-US" sz="4601">
                <a:solidFill>
                  <a:srgbClr val="323230"/>
                </a:solidFill>
                <a:latin typeface="Poppins"/>
                <a:ea typeface="Poppins"/>
                <a:cs typeface="Poppins"/>
                <a:sym typeface="Poppins"/>
              </a:rPr>
              <a:t>1.⁠ ⁠Genetic Prog</a:t>
            </a:r>
            <a:r>
              <a:rPr lang="en-US" sz="4601">
                <a:solidFill>
                  <a:srgbClr val="323230"/>
                </a:solidFill>
                <a:latin typeface="Poppins"/>
                <a:ea typeface="Poppins"/>
                <a:cs typeface="Poppins"/>
                <a:sym typeface="Poppins"/>
              </a:rPr>
              <a:t>ramming</a:t>
            </a:r>
          </a:p>
          <a:p>
            <a:pPr algn="l">
              <a:lnSpc>
                <a:spcPts val="6442"/>
              </a:lnSpc>
              <a:spcBef>
                <a:spcPct val="0"/>
              </a:spcBef>
            </a:pPr>
            <a:r>
              <a:rPr lang="en-US" sz="4601">
                <a:solidFill>
                  <a:srgbClr val="323230"/>
                </a:solidFill>
                <a:latin typeface="Poppins"/>
                <a:ea typeface="Poppins"/>
                <a:cs typeface="Poppins"/>
                <a:sym typeface="Poppins"/>
              </a:rPr>
              <a:t>2.⁠ ⁠Ant colony optimization</a:t>
            </a:r>
          </a:p>
          <a:p>
            <a:pPr algn="l">
              <a:lnSpc>
                <a:spcPts val="6442"/>
              </a:lnSpc>
              <a:spcBef>
                <a:spcPct val="0"/>
              </a:spcBef>
            </a:pPr>
            <a:r>
              <a:rPr lang="en-US" sz="4601">
                <a:solidFill>
                  <a:srgbClr val="323230"/>
                </a:solidFill>
                <a:latin typeface="Poppins"/>
                <a:ea typeface="Poppins"/>
                <a:cs typeface="Poppins"/>
                <a:sym typeface="Poppins"/>
              </a:rPr>
              <a:t>3.⁠ ⁠Particle Swarn Optimization</a:t>
            </a:r>
          </a:p>
          <a:p>
            <a:pPr algn="l">
              <a:lnSpc>
                <a:spcPts val="6442"/>
              </a:lnSpc>
              <a:spcBef>
                <a:spcPct val="0"/>
              </a:spcBef>
            </a:pPr>
            <a:r>
              <a:rPr lang="en-US" sz="4601">
                <a:solidFill>
                  <a:srgbClr val="323230"/>
                </a:solidFill>
                <a:latin typeface="Poppins"/>
                <a:ea typeface="Poppins"/>
                <a:cs typeface="Poppins"/>
                <a:sym typeface="Poppins"/>
              </a:rPr>
              <a:t>4.⁠ ⁠Differential Algorithm</a:t>
            </a:r>
          </a:p>
          <a:p>
            <a:pPr algn="l">
              <a:lnSpc>
                <a:spcPts val="6442"/>
              </a:lnSpc>
              <a:spcBef>
                <a:spcPct val="0"/>
              </a:spcBef>
            </a:pPr>
            <a:r>
              <a:rPr lang="en-US" sz="4601">
                <a:solidFill>
                  <a:srgbClr val="323230"/>
                </a:solidFill>
                <a:latin typeface="Poppins"/>
                <a:ea typeface="Poppins"/>
                <a:cs typeface="Poppins"/>
                <a:sym typeface="Poppins"/>
              </a:rPr>
              <a:t>5.⁠ ⁠Genetic Algorithm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740012" y="1906590"/>
            <a:ext cx="8794570" cy="7709721"/>
          </a:xfrm>
          <a:custGeom>
            <a:avLst/>
            <a:gdLst/>
            <a:ahLst/>
            <a:cxnLst/>
            <a:rect r="r" b="b" t="t" l="l"/>
            <a:pathLst>
              <a:path h="7709721" w="8794570">
                <a:moveTo>
                  <a:pt x="0" y="0"/>
                </a:moveTo>
                <a:lnTo>
                  <a:pt x="8794570" y="0"/>
                </a:lnTo>
                <a:lnTo>
                  <a:pt x="8794570" y="7709721"/>
                </a:lnTo>
                <a:lnTo>
                  <a:pt x="0" y="7709721"/>
                </a:lnTo>
                <a:lnTo>
                  <a:pt x="0" y="0"/>
                </a:lnTo>
                <a:close/>
              </a:path>
            </a:pathLst>
          </a:custGeom>
          <a:blipFill>
            <a:blip r:embed="rId3"/>
            <a:stretch>
              <a:fillRect l="-2237" t="0" r="-6921" b="0"/>
            </a:stretch>
          </a:blipFill>
        </p:spPr>
      </p:sp>
      <p:sp>
        <p:nvSpPr>
          <p:cNvPr name="Freeform 5" id="5"/>
          <p:cNvSpPr/>
          <p:nvPr/>
        </p:nvSpPr>
        <p:spPr>
          <a:xfrm flipH="false" flipV="false" rot="0">
            <a:off x="9946549" y="2036031"/>
            <a:ext cx="7762823" cy="7448851"/>
          </a:xfrm>
          <a:custGeom>
            <a:avLst/>
            <a:gdLst/>
            <a:ahLst/>
            <a:cxnLst/>
            <a:rect r="r" b="b" t="t" l="l"/>
            <a:pathLst>
              <a:path h="7448851" w="7762823">
                <a:moveTo>
                  <a:pt x="0" y="0"/>
                </a:moveTo>
                <a:lnTo>
                  <a:pt x="7762824" y="0"/>
                </a:lnTo>
                <a:lnTo>
                  <a:pt x="7762824" y="7448851"/>
                </a:lnTo>
                <a:lnTo>
                  <a:pt x="0" y="7448851"/>
                </a:lnTo>
                <a:lnTo>
                  <a:pt x="0" y="0"/>
                </a:lnTo>
                <a:close/>
              </a:path>
            </a:pathLst>
          </a:custGeom>
          <a:blipFill>
            <a:blip r:embed="rId4"/>
            <a:stretch>
              <a:fillRect l="-5815" t="0" r="-1698"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538264" y="2099999"/>
            <a:ext cx="12626981" cy="7158301"/>
          </a:xfrm>
          <a:custGeom>
            <a:avLst/>
            <a:gdLst/>
            <a:ahLst/>
            <a:cxnLst/>
            <a:rect r="r" b="b" t="t" l="l"/>
            <a:pathLst>
              <a:path h="7158301" w="12626981">
                <a:moveTo>
                  <a:pt x="0" y="0"/>
                </a:moveTo>
                <a:lnTo>
                  <a:pt x="12626980" y="0"/>
                </a:lnTo>
                <a:lnTo>
                  <a:pt x="12626980" y="7158301"/>
                </a:lnTo>
                <a:lnTo>
                  <a:pt x="0" y="7158301"/>
                </a:lnTo>
                <a:lnTo>
                  <a:pt x="0" y="0"/>
                </a:lnTo>
                <a:close/>
              </a:path>
            </a:pathLst>
          </a:custGeom>
          <a:blipFill>
            <a:blip r:embed="rId3"/>
            <a:stretch>
              <a:fillRect l="-2707" t="0" r="-1565"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657929" y="1890386"/>
            <a:ext cx="8656253" cy="7948114"/>
          </a:xfrm>
          <a:custGeom>
            <a:avLst/>
            <a:gdLst/>
            <a:ahLst/>
            <a:cxnLst/>
            <a:rect r="r" b="b" t="t" l="l"/>
            <a:pathLst>
              <a:path h="7948114" w="8656253">
                <a:moveTo>
                  <a:pt x="0" y="0"/>
                </a:moveTo>
                <a:lnTo>
                  <a:pt x="8656253" y="0"/>
                </a:lnTo>
                <a:lnTo>
                  <a:pt x="8656253" y="7948114"/>
                </a:lnTo>
                <a:lnTo>
                  <a:pt x="0" y="7948114"/>
                </a:lnTo>
                <a:lnTo>
                  <a:pt x="0" y="0"/>
                </a:lnTo>
                <a:close/>
              </a:path>
            </a:pathLst>
          </a:custGeom>
          <a:blipFill>
            <a:blip r:embed="rId3"/>
            <a:stretch>
              <a:fillRect l="0" t="-330" r="-2383" b="-1655"/>
            </a:stretch>
          </a:blipFill>
        </p:spPr>
      </p:sp>
      <p:sp>
        <p:nvSpPr>
          <p:cNvPr name="Freeform 5" id="5"/>
          <p:cNvSpPr/>
          <p:nvPr/>
        </p:nvSpPr>
        <p:spPr>
          <a:xfrm flipH="false" flipV="false" rot="0">
            <a:off x="9849740" y="2137566"/>
            <a:ext cx="7159341" cy="6922904"/>
          </a:xfrm>
          <a:custGeom>
            <a:avLst/>
            <a:gdLst/>
            <a:ahLst/>
            <a:cxnLst/>
            <a:rect r="r" b="b" t="t" l="l"/>
            <a:pathLst>
              <a:path h="6922904" w="7159341">
                <a:moveTo>
                  <a:pt x="0" y="0"/>
                </a:moveTo>
                <a:lnTo>
                  <a:pt x="7159341" y="0"/>
                </a:lnTo>
                <a:lnTo>
                  <a:pt x="7159341" y="6922904"/>
                </a:lnTo>
                <a:lnTo>
                  <a:pt x="0" y="6922904"/>
                </a:lnTo>
                <a:lnTo>
                  <a:pt x="0" y="0"/>
                </a:lnTo>
                <a:close/>
              </a:path>
            </a:pathLst>
          </a:custGeom>
          <a:blipFill>
            <a:blip r:embed="rId4"/>
            <a:stretch>
              <a:fillRect l="-1460" t="-803" r="-1846"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596774" y="1912673"/>
            <a:ext cx="10703083" cy="7819390"/>
          </a:xfrm>
          <a:custGeom>
            <a:avLst/>
            <a:gdLst/>
            <a:ahLst/>
            <a:cxnLst/>
            <a:rect r="r" b="b" t="t" l="l"/>
            <a:pathLst>
              <a:path h="7819390" w="10703083">
                <a:moveTo>
                  <a:pt x="0" y="0"/>
                </a:moveTo>
                <a:lnTo>
                  <a:pt x="10703083" y="0"/>
                </a:lnTo>
                <a:lnTo>
                  <a:pt x="10703083" y="7819389"/>
                </a:lnTo>
                <a:lnTo>
                  <a:pt x="0" y="7819389"/>
                </a:lnTo>
                <a:lnTo>
                  <a:pt x="0" y="0"/>
                </a:lnTo>
                <a:close/>
              </a:path>
            </a:pathLst>
          </a:custGeom>
          <a:blipFill>
            <a:blip r:embed="rId3"/>
            <a:stretch>
              <a:fillRect l="-703" t="0" r="-703" b="-5372"/>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4042827" y="2028326"/>
            <a:ext cx="10119952" cy="7754626"/>
          </a:xfrm>
          <a:custGeom>
            <a:avLst/>
            <a:gdLst/>
            <a:ahLst/>
            <a:cxnLst/>
            <a:rect r="r" b="b" t="t" l="l"/>
            <a:pathLst>
              <a:path h="7754626" w="10119952">
                <a:moveTo>
                  <a:pt x="0" y="0"/>
                </a:moveTo>
                <a:lnTo>
                  <a:pt x="10119952" y="0"/>
                </a:lnTo>
                <a:lnTo>
                  <a:pt x="10119952" y="7754627"/>
                </a:lnTo>
                <a:lnTo>
                  <a:pt x="0" y="7754627"/>
                </a:lnTo>
                <a:lnTo>
                  <a:pt x="0" y="0"/>
                </a:lnTo>
                <a:close/>
              </a:path>
            </a:pathLst>
          </a:custGeom>
          <a:blipFill>
            <a:blip r:embed="rId3"/>
            <a:stretch>
              <a:fillRect l="0" t="-4370" r="0" b="-1406"/>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2050334" y="3349099"/>
            <a:ext cx="462519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How It Works</a:t>
            </a:r>
          </a:p>
        </p:txBody>
      </p:sp>
      <p:sp>
        <p:nvSpPr>
          <p:cNvPr name="TextBox 3" id="3"/>
          <p:cNvSpPr txBox="true"/>
          <p:nvPr/>
        </p:nvSpPr>
        <p:spPr>
          <a:xfrm rot="0">
            <a:off x="11388832" y="190244"/>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Population-Based Evolution</a:t>
            </a:r>
          </a:p>
        </p:txBody>
      </p:sp>
      <p:sp>
        <p:nvSpPr>
          <p:cNvPr name="TextBox 4" id="4"/>
          <p:cNvSpPr txBox="true"/>
          <p:nvPr/>
        </p:nvSpPr>
        <p:spPr>
          <a:xfrm rot="0">
            <a:off x="11280149" y="5098080"/>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Automatic Program Evolution</a:t>
            </a:r>
          </a:p>
        </p:txBody>
      </p:sp>
      <p:sp>
        <p:nvSpPr>
          <p:cNvPr name="TextBox 5" id="5"/>
          <p:cNvSpPr txBox="true"/>
          <p:nvPr/>
        </p:nvSpPr>
        <p:spPr>
          <a:xfrm rot="0">
            <a:off x="898483" y="295019"/>
            <a:ext cx="8506353" cy="2922280"/>
          </a:xfrm>
          <a:prstGeom prst="rect">
            <a:avLst/>
          </a:prstGeom>
        </p:spPr>
        <p:txBody>
          <a:bodyPr anchor="t" rtlCol="false" tIns="0" lIns="0" bIns="0" rIns="0">
            <a:spAutoFit/>
          </a:bodyPr>
          <a:lstStyle/>
          <a:p>
            <a:pPr algn="l">
              <a:lnSpc>
                <a:spcPts val="7475"/>
              </a:lnSpc>
            </a:pPr>
            <a:r>
              <a:rPr lang="en-US" sz="6921">
                <a:solidFill>
                  <a:srgbClr val="323230"/>
                </a:solidFill>
                <a:latin typeface="Poppins"/>
                <a:ea typeface="Poppins"/>
                <a:cs typeface="Poppins"/>
                <a:sym typeface="Poppins"/>
              </a:rPr>
              <a:t>Genetic ALGORITHM</a:t>
            </a:r>
          </a:p>
          <a:p>
            <a:pPr algn="l">
              <a:lnSpc>
                <a:spcPts val="7475"/>
              </a:lnSpc>
            </a:pPr>
          </a:p>
        </p:txBody>
      </p:sp>
      <p:grpSp>
        <p:nvGrpSpPr>
          <p:cNvPr name="Group 6" id="6"/>
          <p:cNvGrpSpPr/>
          <p:nvPr/>
        </p:nvGrpSpPr>
        <p:grpSpPr>
          <a:xfrm rot="0">
            <a:off x="898483" y="3188297"/>
            <a:ext cx="973750" cy="973750"/>
            <a:chOff x="0" y="0"/>
            <a:chExt cx="1298333" cy="1298333"/>
          </a:xfrm>
        </p:grpSpPr>
        <p:grpSp>
          <p:nvGrpSpPr>
            <p:cNvPr name="Group 7" id="7"/>
            <p:cNvGrpSpPr/>
            <p:nvPr/>
          </p:nvGrpSpPr>
          <p:grpSpPr>
            <a:xfrm rot="0">
              <a:off x="0" y="0"/>
              <a:ext cx="1298333" cy="1298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9" id="9"/>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0" id="10"/>
            <p:cNvGrpSpPr/>
            <p:nvPr/>
          </p:nvGrpSpPr>
          <p:grpSpPr>
            <a:xfrm rot="0">
              <a:off x="121144" y="121144"/>
              <a:ext cx="1056045" cy="10560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2" id="12"/>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1</a:t>
                </a:r>
              </a:p>
            </p:txBody>
          </p:sp>
        </p:grpSp>
      </p:grpSp>
      <p:grpSp>
        <p:nvGrpSpPr>
          <p:cNvPr name="Group 13" id="13"/>
          <p:cNvGrpSpPr/>
          <p:nvPr/>
        </p:nvGrpSpPr>
        <p:grpSpPr>
          <a:xfrm rot="0">
            <a:off x="10128720" y="54950"/>
            <a:ext cx="973750" cy="973750"/>
            <a:chOff x="0" y="0"/>
            <a:chExt cx="1298333" cy="1298333"/>
          </a:xfrm>
        </p:grpSpPr>
        <p:grpSp>
          <p:nvGrpSpPr>
            <p:cNvPr name="Group 14" id="14"/>
            <p:cNvGrpSpPr/>
            <p:nvPr/>
          </p:nvGrpSpPr>
          <p:grpSpPr>
            <a:xfrm rot="0">
              <a:off x="0" y="0"/>
              <a:ext cx="1298333" cy="12983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16" id="16"/>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7" id="17"/>
            <p:cNvGrpSpPr/>
            <p:nvPr/>
          </p:nvGrpSpPr>
          <p:grpSpPr>
            <a:xfrm rot="0">
              <a:off x="121144" y="121144"/>
              <a:ext cx="1056045" cy="10560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9" id="19"/>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2</a:t>
                </a:r>
              </a:p>
            </p:txBody>
          </p:sp>
        </p:grpSp>
      </p:grpSp>
      <p:grpSp>
        <p:nvGrpSpPr>
          <p:cNvPr name="Group 20" id="20"/>
          <p:cNvGrpSpPr/>
          <p:nvPr/>
        </p:nvGrpSpPr>
        <p:grpSpPr>
          <a:xfrm rot="0">
            <a:off x="10128720" y="4917181"/>
            <a:ext cx="973750" cy="973750"/>
            <a:chOff x="0" y="0"/>
            <a:chExt cx="1298333" cy="1298333"/>
          </a:xfrm>
        </p:grpSpPr>
        <p:grpSp>
          <p:nvGrpSpPr>
            <p:cNvPr name="Group 21" id="21"/>
            <p:cNvGrpSpPr/>
            <p:nvPr/>
          </p:nvGrpSpPr>
          <p:grpSpPr>
            <a:xfrm rot="0">
              <a:off x="0" y="0"/>
              <a:ext cx="1298333" cy="12983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23" id="23"/>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24" id="24"/>
            <p:cNvGrpSpPr/>
            <p:nvPr/>
          </p:nvGrpSpPr>
          <p:grpSpPr>
            <a:xfrm rot="0">
              <a:off x="121144" y="121144"/>
              <a:ext cx="1056045" cy="10560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26" id="26"/>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3</a:t>
                </a:r>
              </a:p>
            </p:txBody>
          </p:sp>
        </p:grpSp>
      </p:grpSp>
      <p:sp>
        <p:nvSpPr>
          <p:cNvPr name="TextBox 27" id="27"/>
          <p:cNvSpPr txBox="true"/>
          <p:nvPr/>
        </p:nvSpPr>
        <p:spPr>
          <a:xfrm rot="0">
            <a:off x="2050334" y="4085847"/>
            <a:ext cx="7354501" cy="4467606"/>
          </a:xfrm>
          <a:prstGeom prst="rect">
            <a:avLst/>
          </a:prstGeom>
        </p:spPr>
        <p:txBody>
          <a:bodyPr anchor="t" rtlCol="false" tIns="0" lIns="0" bIns="0" rIns="0">
            <a:spAutoFit/>
          </a:bodyPr>
          <a:lstStyle/>
          <a:p>
            <a:pPr algn="l">
              <a:lnSpc>
                <a:spcPts val="3532"/>
              </a:lnSpc>
              <a:spcBef>
                <a:spcPct val="0"/>
              </a:spcBef>
            </a:pPr>
            <a:r>
              <a:rPr lang="en-US" sz="2523">
                <a:solidFill>
                  <a:srgbClr val="323230"/>
                </a:solidFill>
                <a:latin typeface="Poppins"/>
                <a:ea typeface="Poppins"/>
                <a:cs typeface="Poppins"/>
                <a:sym typeface="Poppins"/>
              </a:rPr>
              <a:t>Genetic Algorithm is an evolutionary optimization technique inspired by natural selection. A population of candidate solutions (chromosomes) evolves over generations. Each individual is evaluated using a fitness function, and better-performing solutions are more likely to contribute genetic material to the next generation. Through iterative improvement, the population converges toward an optimal or near-optimal solution.</a:t>
            </a:r>
          </a:p>
        </p:txBody>
      </p:sp>
      <p:sp>
        <p:nvSpPr>
          <p:cNvPr name="TextBox 28" id="28"/>
          <p:cNvSpPr txBox="true"/>
          <p:nvPr/>
        </p:nvSpPr>
        <p:spPr>
          <a:xfrm rot="0">
            <a:off x="11280149" y="5833781"/>
            <a:ext cx="6979810" cy="4387152"/>
          </a:xfrm>
          <a:prstGeom prst="rect">
            <a:avLst/>
          </a:prstGeom>
        </p:spPr>
        <p:txBody>
          <a:bodyPr anchor="t" rtlCol="false" tIns="0" lIns="0" bIns="0" rIns="0">
            <a:spAutoFit/>
          </a:bodyPr>
          <a:lstStyle/>
          <a:p>
            <a:pPr algn="l">
              <a:lnSpc>
                <a:spcPts val="3234"/>
              </a:lnSpc>
              <a:spcBef>
                <a:spcPct val="0"/>
              </a:spcBef>
            </a:pPr>
            <a:r>
              <a:rPr lang="en-US" sz="2310">
                <a:solidFill>
                  <a:srgbClr val="323230"/>
                </a:solidFill>
                <a:latin typeface="Poppins"/>
                <a:ea typeface="Poppins"/>
                <a:cs typeface="Poppins"/>
                <a:sym typeface="Poppins"/>
              </a:rPr>
              <a:t>Solutions evolve using three primary genetic operators: selection, which chooses parent solutions based on fitness; crossover, which rec</a:t>
            </a:r>
            <a:r>
              <a:rPr lang="en-US" sz="2310">
                <a:solidFill>
                  <a:srgbClr val="323230"/>
                </a:solidFill>
                <a:latin typeface="Poppins"/>
                <a:ea typeface="Poppins"/>
                <a:cs typeface="Poppins"/>
                <a:sym typeface="Poppins"/>
              </a:rPr>
              <a:t>ombines genes from two parents to generate offspring; and mutation, which randomly alters genes to maintain population diversity. Over successive generations, beneficial traits propagate throughout the population, guiding the search toward higher-quality solutions and robust optimization outcomes.</a:t>
            </a:r>
          </a:p>
        </p:txBody>
      </p:sp>
      <p:sp>
        <p:nvSpPr>
          <p:cNvPr name="TextBox 29" id="29"/>
          <p:cNvSpPr txBox="true"/>
          <p:nvPr/>
        </p:nvSpPr>
        <p:spPr>
          <a:xfrm rot="0">
            <a:off x="11388832" y="962025"/>
            <a:ext cx="6297055" cy="3995348"/>
          </a:xfrm>
          <a:prstGeom prst="rect">
            <a:avLst/>
          </a:prstGeom>
        </p:spPr>
        <p:txBody>
          <a:bodyPr anchor="t" rtlCol="false" tIns="0" lIns="0" bIns="0" rIns="0">
            <a:spAutoFit/>
          </a:bodyPr>
          <a:lstStyle/>
          <a:p>
            <a:pPr algn="l">
              <a:lnSpc>
                <a:spcPts val="2908"/>
              </a:lnSpc>
              <a:spcBef>
                <a:spcPct val="0"/>
              </a:spcBef>
            </a:pPr>
            <a:r>
              <a:rPr lang="en-US" sz="2077">
                <a:solidFill>
                  <a:srgbClr val="323230"/>
                </a:solidFill>
                <a:latin typeface="Poppins"/>
                <a:ea typeface="Poppins"/>
                <a:cs typeface="Poppins"/>
                <a:sym typeface="Poppins"/>
              </a:rPr>
              <a:t>In Genetic Algorithms, each soluti</a:t>
            </a:r>
            <a:r>
              <a:rPr lang="en-US" sz="2077">
                <a:solidFill>
                  <a:srgbClr val="323230"/>
                </a:solidFill>
                <a:latin typeface="Poppins"/>
                <a:ea typeface="Poppins"/>
                <a:cs typeface="Poppins"/>
                <a:sym typeface="Poppins"/>
              </a:rPr>
              <a:t>on is represented as a chromosome made up of genes. The algorithm evolves an entire population of solutions, enabling parallel exploration of the search space. Fitter individuals are favored during selection, while crossover combines parent genetic material. Mutation introduces controlled randomness, maintaining diversity and balancing exploration and exploitation to prevent premature convergence.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208752" y="2673218"/>
            <a:ext cx="7010982" cy="4940564"/>
          </a:xfrm>
          <a:custGeom>
            <a:avLst/>
            <a:gdLst/>
            <a:ahLst/>
            <a:cxnLst/>
            <a:rect r="r" b="b" t="t" l="l"/>
            <a:pathLst>
              <a:path h="4940564" w="7010982">
                <a:moveTo>
                  <a:pt x="0" y="0"/>
                </a:moveTo>
                <a:lnTo>
                  <a:pt x="7010983" y="0"/>
                </a:lnTo>
                <a:lnTo>
                  <a:pt x="7010983" y="4940564"/>
                </a:lnTo>
                <a:lnTo>
                  <a:pt x="0" y="4940564"/>
                </a:lnTo>
                <a:lnTo>
                  <a:pt x="0" y="0"/>
                </a:lnTo>
                <a:close/>
              </a:path>
            </a:pathLst>
          </a:custGeom>
          <a:blipFill>
            <a:blip r:embed="rId3"/>
            <a:stretch>
              <a:fillRect l="0" t="0" r="0" b="-2350"/>
            </a:stretch>
          </a:blipFill>
        </p:spPr>
      </p:sp>
      <p:sp>
        <p:nvSpPr>
          <p:cNvPr name="Freeform 5" id="5"/>
          <p:cNvSpPr/>
          <p:nvPr/>
        </p:nvSpPr>
        <p:spPr>
          <a:xfrm flipH="false" flipV="false" rot="0">
            <a:off x="8292788" y="1686091"/>
            <a:ext cx="8130556" cy="8469329"/>
          </a:xfrm>
          <a:custGeom>
            <a:avLst/>
            <a:gdLst/>
            <a:ahLst/>
            <a:cxnLst/>
            <a:rect r="r" b="b" t="t" l="l"/>
            <a:pathLst>
              <a:path h="8469329" w="8130556">
                <a:moveTo>
                  <a:pt x="0" y="0"/>
                </a:moveTo>
                <a:lnTo>
                  <a:pt x="8130556" y="0"/>
                </a:lnTo>
                <a:lnTo>
                  <a:pt x="8130556" y="8469328"/>
                </a:lnTo>
                <a:lnTo>
                  <a:pt x="0" y="8469328"/>
                </a:lnTo>
                <a:lnTo>
                  <a:pt x="0" y="0"/>
                </a:lnTo>
                <a:close/>
              </a:path>
            </a:pathLst>
          </a:custGeom>
          <a:blipFill>
            <a:blip r:embed="rId4"/>
            <a:stretch>
              <a:fillRect l="0" t="0" r="0"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4815059" y="1686091"/>
            <a:ext cx="9332845" cy="8341231"/>
          </a:xfrm>
          <a:custGeom>
            <a:avLst/>
            <a:gdLst/>
            <a:ahLst/>
            <a:cxnLst/>
            <a:rect r="r" b="b" t="t" l="l"/>
            <a:pathLst>
              <a:path h="8341231" w="9332845">
                <a:moveTo>
                  <a:pt x="0" y="0"/>
                </a:moveTo>
                <a:lnTo>
                  <a:pt x="9332845" y="0"/>
                </a:lnTo>
                <a:lnTo>
                  <a:pt x="9332845" y="8341230"/>
                </a:lnTo>
                <a:lnTo>
                  <a:pt x="0" y="8341230"/>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4023458" y="1903487"/>
            <a:ext cx="10536874" cy="8245104"/>
          </a:xfrm>
          <a:custGeom>
            <a:avLst/>
            <a:gdLst/>
            <a:ahLst/>
            <a:cxnLst/>
            <a:rect r="r" b="b" t="t" l="l"/>
            <a:pathLst>
              <a:path h="8245104" w="10536874">
                <a:moveTo>
                  <a:pt x="0" y="0"/>
                </a:moveTo>
                <a:lnTo>
                  <a:pt x="10536875" y="0"/>
                </a:lnTo>
                <a:lnTo>
                  <a:pt x="10536875" y="8245104"/>
                </a:lnTo>
                <a:lnTo>
                  <a:pt x="0" y="8245104"/>
                </a:lnTo>
                <a:lnTo>
                  <a:pt x="0" y="0"/>
                </a:lnTo>
                <a:close/>
              </a:path>
            </a:pathLst>
          </a:custGeom>
          <a:blipFill>
            <a:blip r:embed="rId3"/>
            <a:stretch>
              <a:fillRect l="0" t="0" r="0" b="0"/>
            </a:stretch>
          </a:blipFill>
        </p:spPr>
      </p:sp>
      <p:sp>
        <p:nvSpPr>
          <p:cNvPr name="TextBox 5" id="5"/>
          <p:cNvSpPr txBox="true"/>
          <p:nvPr/>
        </p:nvSpPr>
        <p:spPr>
          <a:xfrm rot="0">
            <a:off x="1028700" y="558982"/>
            <a:ext cx="3974708" cy="1374440"/>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a:p>
            <a:pPr algn="l">
              <a:lnSpc>
                <a:spcPts val="5182"/>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3689472" y="1833358"/>
            <a:ext cx="10484585" cy="8151765"/>
          </a:xfrm>
          <a:custGeom>
            <a:avLst/>
            <a:gdLst/>
            <a:ahLst/>
            <a:cxnLst/>
            <a:rect r="r" b="b" t="t" l="l"/>
            <a:pathLst>
              <a:path h="8151765" w="10484585">
                <a:moveTo>
                  <a:pt x="0" y="0"/>
                </a:moveTo>
                <a:lnTo>
                  <a:pt x="10484585" y="0"/>
                </a:lnTo>
                <a:lnTo>
                  <a:pt x="10484585" y="8151765"/>
                </a:lnTo>
                <a:lnTo>
                  <a:pt x="0" y="8151765"/>
                </a:lnTo>
                <a:lnTo>
                  <a:pt x="0" y="0"/>
                </a:lnTo>
                <a:close/>
              </a:path>
            </a:pathLst>
          </a:custGeom>
          <a:blipFill>
            <a:blip r:embed="rId3"/>
            <a:stretch>
              <a:fillRect l="0" t="0" r="0"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OUTPUT: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2050334" y="3349099"/>
            <a:ext cx="462519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Programs as Solutions</a:t>
            </a:r>
          </a:p>
        </p:txBody>
      </p:sp>
      <p:sp>
        <p:nvSpPr>
          <p:cNvPr name="TextBox 3" id="3"/>
          <p:cNvSpPr txBox="true"/>
          <p:nvPr/>
        </p:nvSpPr>
        <p:spPr>
          <a:xfrm rot="0">
            <a:off x="11706736" y="2375350"/>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Minimal Human Design Effort</a:t>
            </a:r>
          </a:p>
        </p:txBody>
      </p:sp>
      <p:sp>
        <p:nvSpPr>
          <p:cNvPr name="TextBox 4" id="4"/>
          <p:cNvSpPr txBox="true"/>
          <p:nvPr/>
        </p:nvSpPr>
        <p:spPr>
          <a:xfrm rot="0">
            <a:off x="5727585" y="7171833"/>
            <a:ext cx="5979151" cy="566420"/>
          </a:xfrm>
          <a:prstGeom prst="rect">
            <a:avLst/>
          </a:prstGeom>
        </p:spPr>
        <p:txBody>
          <a:bodyPr anchor="t" rtlCol="false" tIns="0" lIns="0" bIns="0" rIns="0">
            <a:spAutoFit/>
          </a:bodyPr>
          <a:lstStyle/>
          <a:p>
            <a:pPr algn="l">
              <a:lnSpc>
                <a:spcPts val="4480"/>
              </a:lnSpc>
            </a:pPr>
            <a:r>
              <a:rPr lang="en-US" sz="3200">
                <a:solidFill>
                  <a:srgbClr val="323230"/>
                </a:solidFill>
                <a:latin typeface="Poppins"/>
                <a:ea typeface="Poppins"/>
                <a:cs typeface="Poppins"/>
                <a:sym typeface="Poppins"/>
              </a:rPr>
              <a:t>Automatic Program Evolution</a:t>
            </a:r>
          </a:p>
        </p:txBody>
      </p:sp>
      <p:sp>
        <p:nvSpPr>
          <p:cNvPr name="TextBox 5" id="5"/>
          <p:cNvSpPr txBox="true"/>
          <p:nvPr/>
        </p:nvSpPr>
        <p:spPr>
          <a:xfrm rot="0">
            <a:off x="898483" y="304544"/>
            <a:ext cx="11238570" cy="3857502"/>
          </a:xfrm>
          <a:prstGeom prst="rect">
            <a:avLst/>
          </a:prstGeom>
        </p:spPr>
        <p:txBody>
          <a:bodyPr anchor="t" rtlCol="false" tIns="0" lIns="0" bIns="0" rIns="0">
            <a:spAutoFit/>
          </a:bodyPr>
          <a:lstStyle/>
          <a:p>
            <a:pPr algn="l">
              <a:lnSpc>
                <a:spcPts val="9876"/>
              </a:lnSpc>
            </a:pPr>
            <a:r>
              <a:rPr lang="en-US" sz="9144">
                <a:solidFill>
                  <a:srgbClr val="323230"/>
                </a:solidFill>
                <a:latin typeface="Poppins"/>
                <a:ea typeface="Poppins"/>
                <a:cs typeface="Poppins"/>
                <a:sym typeface="Poppins"/>
              </a:rPr>
              <a:t>Genetic Programming</a:t>
            </a:r>
          </a:p>
          <a:p>
            <a:pPr algn="l">
              <a:lnSpc>
                <a:spcPts val="9876"/>
              </a:lnSpc>
            </a:pPr>
          </a:p>
        </p:txBody>
      </p:sp>
      <p:grpSp>
        <p:nvGrpSpPr>
          <p:cNvPr name="Group 6" id="6"/>
          <p:cNvGrpSpPr/>
          <p:nvPr/>
        </p:nvGrpSpPr>
        <p:grpSpPr>
          <a:xfrm rot="0">
            <a:off x="898483" y="3188297"/>
            <a:ext cx="973750" cy="973750"/>
            <a:chOff x="0" y="0"/>
            <a:chExt cx="1298333" cy="1298333"/>
          </a:xfrm>
        </p:grpSpPr>
        <p:grpSp>
          <p:nvGrpSpPr>
            <p:cNvPr name="Group 7" id="7"/>
            <p:cNvGrpSpPr/>
            <p:nvPr/>
          </p:nvGrpSpPr>
          <p:grpSpPr>
            <a:xfrm rot="0">
              <a:off x="0" y="0"/>
              <a:ext cx="1298333" cy="1298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9" id="9"/>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0" id="10"/>
            <p:cNvGrpSpPr/>
            <p:nvPr/>
          </p:nvGrpSpPr>
          <p:grpSpPr>
            <a:xfrm rot="0">
              <a:off x="121144" y="121144"/>
              <a:ext cx="1056045" cy="10560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2" id="12"/>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1</a:t>
                </a:r>
              </a:p>
            </p:txBody>
          </p:sp>
        </p:grpSp>
      </p:grpSp>
      <p:grpSp>
        <p:nvGrpSpPr>
          <p:cNvPr name="Group 13" id="13"/>
          <p:cNvGrpSpPr/>
          <p:nvPr/>
        </p:nvGrpSpPr>
        <p:grpSpPr>
          <a:xfrm rot="0">
            <a:off x="4483617" y="7011030"/>
            <a:ext cx="973750" cy="973750"/>
            <a:chOff x="0" y="0"/>
            <a:chExt cx="1298333" cy="1298333"/>
          </a:xfrm>
        </p:grpSpPr>
        <p:grpSp>
          <p:nvGrpSpPr>
            <p:cNvPr name="Group 14" id="14"/>
            <p:cNvGrpSpPr/>
            <p:nvPr/>
          </p:nvGrpSpPr>
          <p:grpSpPr>
            <a:xfrm rot="0">
              <a:off x="0" y="0"/>
              <a:ext cx="1298333" cy="12983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16" id="16"/>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17" id="17"/>
            <p:cNvGrpSpPr/>
            <p:nvPr/>
          </p:nvGrpSpPr>
          <p:grpSpPr>
            <a:xfrm rot="0">
              <a:off x="121144" y="121144"/>
              <a:ext cx="1056045" cy="10560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19" id="19"/>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2</a:t>
                </a:r>
              </a:p>
            </p:txBody>
          </p:sp>
        </p:grpSp>
      </p:grpSp>
      <p:grpSp>
        <p:nvGrpSpPr>
          <p:cNvPr name="Group 20" id="20"/>
          <p:cNvGrpSpPr/>
          <p:nvPr/>
        </p:nvGrpSpPr>
        <p:grpSpPr>
          <a:xfrm rot="0">
            <a:off x="10544877" y="2214547"/>
            <a:ext cx="973750" cy="973750"/>
            <a:chOff x="0" y="0"/>
            <a:chExt cx="1298333" cy="1298333"/>
          </a:xfrm>
        </p:grpSpPr>
        <p:grpSp>
          <p:nvGrpSpPr>
            <p:cNvPr name="Group 21" id="21"/>
            <p:cNvGrpSpPr/>
            <p:nvPr/>
          </p:nvGrpSpPr>
          <p:grpSpPr>
            <a:xfrm rot="0">
              <a:off x="0" y="0"/>
              <a:ext cx="1298333" cy="12983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alpha val="40000"/>
                </a:srgbClr>
              </a:solidFill>
            </p:spPr>
          </p:sp>
          <p:sp>
            <p:nvSpPr>
              <p:cNvPr name="TextBox 23" id="23"/>
              <p:cNvSpPr txBox="true"/>
              <p:nvPr/>
            </p:nvSpPr>
            <p:spPr>
              <a:xfrm>
                <a:off x="76200" y="19050"/>
                <a:ext cx="660400" cy="717550"/>
              </a:xfrm>
              <a:prstGeom prst="rect">
                <a:avLst/>
              </a:prstGeom>
            </p:spPr>
            <p:txBody>
              <a:bodyPr anchor="ctr" rtlCol="false" tIns="52176" lIns="52176" bIns="52176" rIns="52176"/>
              <a:lstStyle/>
              <a:p>
                <a:pPr algn="ctr">
                  <a:lnSpc>
                    <a:spcPts val="2940"/>
                  </a:lnSpc>
                </a:pPr>
              </a:p>
            </p:txBody>
          </p:sp>
        </p:grpSp>
        <p:grpSp>
          <p:nvGrpSpPr>
            <p:cNvPr name="Group 24" id="24"/>
            <p:cNvGrpSpPr/>
            <p:nvPr/>
          </p:nvGrpSpPr>
          <p:grpSpPr>
            <a:xfrm rot="0">
              <a:off x="121144" y="121144"/>
              <a:ext cx="1056045" cy="10560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0"/>
              </a:solidFill>
            </p:spPr>
          </p:sp>
          <p:sp>
            <p:nvSpPr>
              <p:cNvPr name="TextBox 26" id="26"/>
              <p:cNvSpPr txBox="true"/>
              <p:nvPr/>
            </p:nvSpPr>
            <p:spPr>
              <a:xfrm>
                <a:off x="76200" y="19050"/>
                <a:ext cx="660400" cy="717550"/>
              </a:xfrm>
              <a:prstGeom prst="rect">
                <a:avLst/>
              </a:prstGeom>
            </p:spPr>
            <p:txBody>
              <a:bodyPr anchor="ctr" rtlCol="false" tIns="41320" lIns="41320" bIns="41320" rIns="41320"/>
              <a:lstStyle/>
              <a:p>
                <a:pPr algn="ctr">
                  <a:lnSpc>
                    <a:spcPts val="2940"/>
                  </a:lnSpc>
                </a:pPr>
                <a:r>
                  <a:rPr lang="en-US" sz="2100">
                    <a:solidFill>
                      <a:srgbClr val="FFFFFF"/>
                    </a:solidFill>
                    <a:latin typeface="Poppins"/>
                    <a:ea typeface="Poppins"/>
                    <a:cs typeface="Poppins"/>
                    <a:sym typeface="Poppins"/>
                  </a:rPr>
                  <a:t>3</a:t>
                </a:r>
              </a:p>
            </p:txBody>
          </p:sp>
        </p:grpSp>
      </p:grpSp>
      <p:sp>
        <p:nvSpPr>
          <p:cNvPr name="TextBox 27" id="27"/>
          <p:cNvSpPr txBox="true"/>
          <p:nvPr/>
        </p:nvSpPr>
        <p:spPr>
          <a:xfrm rot="0">
            <a:off x="2050334" y="4085847"/>
            <a:ext cx="7354501" cy="2685405"/>
          </a:xfrm>
          <a:prstGeom prst="rect">
            <a:avLst/>
          </a:prstGeom>
        </p:spPr>
        <p:txBody>
          <a:bodyPr anchor="t" rtlCol="false" tIns="0" lIns="0" bIns="0" rIns="0">
            <a:spAutoFit/>
          </a:bodyPr>
          <a:lstStyle/>
          <a:p>
            <a:pPr algn="l">
              <a:lnSpc>
                <a:spcPts val="3532"/>
              </a:lnSpc>
              <a:spcBef>
                <a:spcPct val="0"/>
              </a:spcBef>
            </a:pPr>
            <a:r>
              <a:rPr lang="en-US" sz="2523">
                <a:solidFill>
                  <a:srgbClr val="323230"/>
                </a:solidFill>
                <a:latin typeface="Poppins"/>
                <a:ea typeface="Poppins"/>
                <a:cs typeface="Poppins"/>
                <a:sym typeface="Poppins"/>
              </a:rPr>
              <a:t>Genetic Pr</a:t>
            </a:r>
            <a:r>
              <a:rPr lang="en-US" sz="2523">
                <a:solidFill>
                  <a:srgbClr val="323230"/>
                </a:solidFill>
                <a:latin typeface="Poppins"/>
                <a:ea typeface="Poppins"/>
                <a:cs typeface="Poppins"/>
                <a:sym typeface="Poppins"/>
              </a:rPr>
              <a:t>ogramming evolves entire computer programs or mathematical expressions (usually represented as tree structures) instead of fixed parameters. Each evolved program represents a possible solution to the problem.</a:t>
            </a:r>
          </a:p>
        </p:txBody>
      </p:sp>
      <p:sp>
        <p:nvSpPr>
          <p:cNvPr name="TextBox 28" id="28"/>
          <p:cNvSpPr txBox="true"/>
          <p:nvPr/>
        </p:nvSpPr>
        <p:spPr>
          <a:xfrm rot="0">
            <a:off x="5727585" y="7900177"/>
            <a:ext cx="7354501" cy="2116315"/>
          </a:xfrm>
          <a:prstGeom prst="rect">
            <a:avLst/>
          </a:prstGeom>
        </p:spPr>
        <p:txBody>
          <a:bodyPr anchor="t" rtlCol="false" tIns="0" lIns="0" bIns="0" rIns="0">
            <a:spAutoFit/>
          </a:bodyPr>
          <a:lstStyle/>
          <a:p>
            <a:pPr algn="l">
              <a:lnSpc>
                <a:spcPts val="3407"/>
              </a:lnSpc>
              <a:spcBef>
                <a:spcPct val="0"/>
              </a:spcBef>
            </a:pPr>
            <a:r>
              <a:rPr lang="en-US" sz="2434">
                <a:solidFill>
                  <a:srgbClr val="323230"/>
                </a:solidFill>
                <a:latin typeface="Poppins"/>
                <a:ea typeface="Poppins"/>
                <a:cs typeface="Poppins"/>
                <a:sym typeface="Poppins"/>
              </a:rPr>
              <a:t>GP starts with rand</a:t>
            </a:r>
            <a:r>
              <a:rPr lang="en-US" sz="2434">
                <a:solidFill>
                  <a:srgbClr val="323230"/>
                </a:solidFill>
                <a:latin typeface="Poppins"/>
                <a:ea typeface="Poppins"/>
                <a:cs typeface="Poppins"/>
                <a:sym typeface="Poppins"/>
              </a:rPr>
              <a:t>omly generated programs and automatically improves them over generations by evaluating their performance on a task and modifying their structure to produce better programs.</a:t>
            </a:r>
          </a:p>
        </p:txBody>
      </p:sp>
      <p:sp>
        <p:nvSpPr>
          <p:cNvPr name="TextBox 29" id="29"/>
          <p:cNvSpPr txBox="true"/>
          <p:nvPr/>
        </p:nvSpPr>
        <p:spPr>
          <a:xfrm rot="0">
            <a:off x="11706736" y="3112097"/>
            <a:ext cx="5979151" cy="3133763"/>
          </a:xfrm>
          <a:prstGeom prst="rect">
            <a:avLst/>
          </a:prstGeom>
        </p:spPr>
        <p:txBody>
          <a:bodyPr anchor="t" rtlCol="false" tIns="0" lIns="0" bIns="0" rIns="0">
            <a:spAutoFit/>
          </a:bodyPr>
          <a:lstStyle/>
          <a:p>
            <a:pPr algn="l">
              <a:lnSpc>
                <a:spcPts val="3540"/>
              </a:lnSpc>
              <a:spcBef>
                <a:spcPct val="0"/>
              </a:spcBef>
            </a:pPr>
            <a:r>
              <a:rPr lang="en-US" sz="2528">
                <a:solidFill>
                  <a:srgbClr val="323230"/>
                </a:solidFill>
                <a:latin typeface="Poppins"/>
                <a:ea typeface="Poppins"/>
                <a:cs typeface="Poppins"/>
                <a:sym typeface="Poppins"/>
              </a:rPr>
              <a:t>Unlike traditi</a:t>
            </a:r>
            <a:r>
              <a:rPr lang="en-US" sz="2528">
                <a:solidFill>
                  <a:srgbClr val="323230"/>
                </a:solidFill>
                <a:latin typeface="Poppins"/>
                <a:ea typeface="Poppins"/>
                <a:cs typeface="Poppins"/>
                <a:sym typeface="Poppins"/>
              </a:rPr>
              <a:t>onal programming, GP does not require explicit rules or predefined models. The system discovers the program logic on its own, making it suitable for problems where the exact solution form is unknown.</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D8B59C"/>
        </a:solidFill>
      </p:bgPr>
    </p:bg>
    <p:spTree>
      <p:nvGrpSpPr>
        <p:cNvPr id="1" name=""/>
        <p:cNvGrpSpPr/>
        <p:nvPr/>
      </p:nvGrpSpPr>
      <p:grpSpPr>
        <a:xfrm>
          <a:off x="0" y="0"/>
          <a:ext cx="0" cy="0"/>
          <a:chOff x="0" y="0"/>
          <a:chExt cx="0" cy="0"/>
        </a:xfrm>
      </p:grpSpPr>
      <p:sp>
        <p:nvSpPr>
          <p:cNvPr name="TextBox 2" id="2"/>
          <p:cNvSpPr txBox="true"/>
          <p:nvPr/>
        </p:nvSpPr>
        <p:spPr>
          <a:xfrm rot="0">
            <a:off x="898483" y="580769"/>
            <a:ext cx="8506353" cy="1031716"/>
          </a:xfrm>
          <a:prstGeom prst="rect">
            <a:avLst/>
          </a:prstGeom>
        </p:spPr>
        <p:txBody>
          <a:bodyPr anchor="t" rtlCol="false" tIns="0" lIns="0" bIns="0" rIns="0">
            <a:spAutoFit/>
          </a:bodyPr>
          <a:lstStyle/>
          <a:p>
            <a:pPr algn="l">
              <a:lnSpc>
                <a:spcPts val="7475"/>
              </a:lnSpc>
            </a:pPr>
            <a:r>
              <a:rPr lang="en-US" sz="6921">
                <a:solidFill>
                  <a:srgbClr val="323230"/>
                </a:solidFill>
                <a:latin typeface="Poppins"/>
                <a:ea typeface="Poppins"/>
                <a:cs typeface="Poppins"/>
                <a:sym typeface="Poppins"/>
              </a:rPr>
              <a:t>CONCLUSION</a:t>
            </a:r>
          </a:p>
        </p:txBody>
      </p:sp>
      <p:sp>
        <p:nvSpPr>
          <p:cNvPr name="TextBox 3" id="3"/>
          <p:cNvSpPr txBox="true"/>
          <p:nvPr/>
        </p:nvSpPr>
        <p:spPr>
          <a:xfrm rot="0">
            <a:off x="1028700" y="2126498"/>
            <a:ext cx="16360817" cy="6748163"/>
          </a:xfrm>
          <a:prstGeom prst="rect">
            <a:avLst/>
          </a:prstGeom>
        </p:spPr>
        <p:txBody>
          <a:bodyPr anchor="t" rtlCol="false" tIns="0" lIns="0" bIns="0" rIns="0">
            <a:spAutoFit/>
          </a:bodyPr>
          <a:lstStyle/>
          <a:p>
            <a:pPr algn="l">
              <a:lnSpc>
                <a:spcPts val="4478"/>
              </a:lnSpc>
            </a:pPr>
            <a:r>
              <a:rPr lang="en-US" sz="3199">
                <a:solidFill>
                  <a:srgbClr val="323230"/>
                </a:solidFill>
                <a:latin typeface="Poppins"/>
                <a:ea typeface="Poppins"/>
                <a:cs typeface="Poppins"/>
                <a:sym typeface="Poppins"/>
              </a:rPr>
              <a:t>This project proposes the study and exploration of nature-inspired optimization algorithms such as Genetic Algorithm, Genetic Programming, Ant Colony Optimization, Differential Evolution, and Particle Swarm Optimization.</a:t>
            </a:r>
          </a:p>
          <a:p>
            <a:pPr algn="l">
              <a:lnSpc>
                <a:spcPts val="4478"/>
              </a:lnSpc>
            </a:pPr>
          </a:p>
          <a:p>
            <a:pPr algn="l">
              <a:lnSpc>
                <a:spcPts val="4478"/>
              </a:lnSpc>
            </a:pPr>
            <a:r>
              <a:rPr lang="en-US" sz="3199">
                <a:solidFill>
                  <a:srgbClr val="323230"/>
                </a:solidFill>
                <a:latin typeface="Poppins"/>
                <a:ea typeface="Poppins"/>
                <a:cs typeface="Poppins"/>
                <a:sym typeface="Poppins"/>
              </a:rPr>
              <a:t>The project aims to understand how these techniques enable adaptive learning, intelligent search, and optimization in complex problem spaces. By analyzing their behavior and characteristics, the foundation is set for building an effective evolutionary optimization framework in later phases.</a:t>
            </a:r>
          </a:p>
          <a:p>
            <a:pPr algn="l">
              <a:lnSpc>
                <a:spcPts val="4478"/>
              </a:lnSpc>
            </a:pPr>
          </a:p>
          <a:p>
            <a:pPr algn="l">
              <a:lnSpc>
                <a:spcPts val="4478"/>
              </a:lnSpc>
              <a:spcBef>
                <a:spcPct val="0"/>
              </a:spcBef>
            </a:pPr>
            <a:r>
              <a:rPr lang="en-US" sz="3199">
                <a:solidFill>
                  <a:srgbClr val="323230"/>
                </a:solidFill>
                <a:latin typeface="Poppins"/>
                <a:ea typeface="Poppins"/>
                <a:cs typeface="Poppins"/>
                <a:sym typeface="Poppins"/>
              </a:rPr>
              <a:t>Overall, this work establishes a strong conceptual and design base for implementing and evaluating evolutionary optimization techniques in real-world applications.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402815" y="-817672"/>
            <a:ext cx="13531607" cy="19330867"/>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209" t="0" r="-57209" b="0"/>
              </a:stretch>
            </a:blipFill>
          </p:spPr>
        </p:sp>
      </p:grpSp>
      <p:grpSp>
        <p:nvGrpSpPr>
          <p:cNvPr name="Group 4" id="4"/>
          <p:cNvGrpSpPr/>
          <p:nvPr/>
        </p:nvGrpSpPr>
        <p:grpSpPr>
          <a:xfrm rot="0">
            <a:off x="8421323" y="1028700"/>
            <a:ext cx="3962983" cy="5661405"/>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209" t="0" r="-57209" b="0"/>
              </a:stretch>
            </a:blipFill>
          </p:spPr>
        </p:sp>
      </p:grpSp>
      <p:sp>
        <p:nvSpPr>
          <p:cNvPr name="TextBox 6" id="6"/>
          <p:cNvSpPr txBox="true"/>
          <p:nvPr/>
        </p:nvSpPr>
        <p:spPr>
          <a:xfrm rot="0">
            <a:off x="1028700" y="3098819"/>
            <a:ext cx="7201807" cy="2394966"/>
          </a:xfrm>
          <a:prstGeom prst="rect">
            <a:avLst/>
          </a:prstGeom>
        </p:spPr>
        <p:txBody>
          <a:bodyPr anchor="t" rtlCol="false" tIns="0" lIns="0" bIns="0" rIns="0">
            <a:spAutoFit/>
          </a:bodyPr>
          <a:lstStyle/>
          <a:p>
            <a:pPr algn="l">
              <a:lnSpc>
                <a:spcPts val="9072"/>
              </a:lnSpc>
            </a:pPr>
            <a:r>
              <a:rPr lang="en-US" sz="8400">
                <a:solidFill>
                  <a:srgbClr val="FFFFFF"/>
                </a:solidFill>
                <a:latin typeface="Poppins"/>
                <a:ea typeface="Poppins"/>
                <a:cs typeface="Poppins"/>
                <a:sym typeface="Poppins"/>
              </a:rPr>
              <a:t>Thank you for your time!</a:t>
            </a:r>
          </a:p>
        </p:txBody>
      </p:sp>
      <p:sp>
        <p:nvSpPr>
          <p:cNvPr name="TextBox 7" id="7"/>
          <p:cNvSpPr txBox="true"/>
          <p:nvPr/>
        </p:nvSpPr>
        <p:spPr>
          <a:xfrm rot="0">
            <a:off x="1028700" y="5722385"/>
            <a:ext cx="7201807" cy="692658"/>
          </a:xfrm>
          <a:prstGeom prst="rect">
            <a:avLst/>
          </a:prstGeom>
        </p:spPr>
        <p:txBody>
          <a:bodyPr anchor="t" rtlCol="false" tIns="0" lIns="0" bIns="0" rIns="0">
            <a:spAutoFit/>
          </a:bodyPr>
          <a:lstStyle/>
          <a:p>
            <a:pPr algn="l">
              <a:lnSpc>
                <a:spcPts val="2771"/>
              </a:lnSpc>
            </a:pPr>
            <a:r>
              <a:rPr lang="en-US" sz="1979">
                <a:solidFill>
                  <a:srgbClr val="FFFFFF"/>
                </a:solidFill>
                <a:latin typeface="Poppins"/>
                <a:ea typeface="Poppins"/>
                <a:cs typeface="Poppins"/>
                <a:sym typeface="Poppins"/>
              </a:rPr>
              <a:t>EVOLUTIONARY OPTIMIZATION , LEARNING AND ADAPTIVE SYSTEMS</a:t>
            </a:r>
          </a:p>
        </p:txBody>
      </p:sp>
      <p:sp>
        <p:nvSpPr>
          <p:cNvPr name="TextBox 8" id="8"/>
          <p:cNvSpPr txBox="true"/>
          <p:nvPr/>
        </p:nvSpPr>
        <p:spPr>
          <a:xfrm rot="0">
            <a:off x="1028700" y="6653168"/>
            <a:ext cx="3953066" cy="1665732"/>
          </a:xfrm>
          <a:prstGeom prst="rect">
            <a:avLst/>
          </a:prstGeom>
        </p:spPr>
        <p:txBody>
          <a:bodyPr anchor="t" rtlCol="false" tIns="0" lIns="0" bIns="0" rIns="0">
            <a:spAutoFit/>
          </a:bodyPr>
          <a:lstStyle/>
          <a:p>
            <a:pPr algn="l">
              <a:lnSpc>
                <a:spcPts val="2687"/>
              </a:lnSpc>
            </a:pPr>
            <a:r>
              <a:rPr lang="en-US" sz="1919">
                <a:solidFill>
                  <a:srgbClr val="FFFFFF"/>
                </a:solidFill>
                <a:latin typeface="Poppins"/>
                <a:ea typeface="Poppins"/>
                <a:cs typeface="Poppins"/>
                <a:sym typeface="Poppins"/>
              </a:rPr>
              <a:t>CB.SC.U4CSE23042</a:t>
            </a:r>
          </a:p>
          <a:p>
            <a:pPr algn="l">
              <a:lnSpc>
                <a:spcPts val="2687"/>
              </a:lnSpc>
            </a:pPr>
            <a:r>
              <a:rPr lang="en-US" sz="1919">
                <a:solidFill>
                  <a:srgbClr val="FFFFFF"/>
                </a:solidFill>
                <a:latin typeface="Poppins"/>
                <a:ea typeface="Poppins"/>
                <a:cs typeface="Poppins"/>
                <a:sym typeface="Poppins"/>
              </a:rPr>
              <a:t>CB.SC.U4CSE23016</a:t>
            </a:r>
          </a:p>
          <a:p>
            <a:pPr algn="l">
              <a:lnSpc>
                <a:spcPts val="2687"/>
              </a:lnSpc>
            </a:pPr>
            <a:r>
              <a:rPr lang="en-US" sz="1919">
                <a:solidFill>
                  <a:srgbClr val="FFFFFF"/>
                </a:solidFill>
                <a:latin typeface="Poppins"/>
                <a:ea typeface="Poppins"/>
                <a:cs typeface="Poppins"/>
                <a:sym typeface="Poppins"/>
              </a:rPr>
              <a:t>CB.SC.U4CSE23223</a:t>
            </a:r>
          </a:p>
          <a:p>
            <a:pPr algn="l">
              <a:lnSpc>
                <a:spcPts val="2687"/>
              </a:lnSpc>
            </a:pPr>
            <a:r>
              <a:rPr lang="en-US" sz="1919">
                <a:solidFill>
                  <a:srgbClr val="FFFFFF"/>
                </a:solidFill>
                <a:latin typeface="Poppins"/>
                <a:ea typeface="Poppins"/>
                <a:cs typeface="Poppins"/>
                <a:sym typeface="Poppins"/>
              </a:rPr>
              <a:t>CB.SC.U4CSE23212</a:t>
            </a:r>
          </a:p>
          <a:p>
            <a:pPr algn="l">
              <a:lnSpc>
                <a:spcPts val="2687"/>
              </a:lnSpc>
            </a:pPr>
            <a:r>
              <a:rPr lang="en-US" sz="1919">
                <a:solidFill>
                  <a:srgbClr val="FFFFFF"/>
                </a:solidFill>
                <a:latin typeface="Poppins"/>
                <a:ea typeface="Poppins"/>
                <a:cs typeface="Poppins"/>
                <a:sym typeface="Poppins"/>
              </a:rPr>
              <a:t>CB.SC.U4CSE23202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28700" y="1932669"/>
            <a:ext cx="11282189" cy="1158379"/>
          </a:xfrm>
          <a:custGeom>
            <a:avLst/>
            <a:gdLst/>
            <a:ahLst/>
            <a:cxnLst/>
            <a:rect r="r" b="b" t="t" l="l"/>
            <a:pathLst>
              <a:path h="1158379" w="11282189">
                <a:moveTo>
                  <a:pt x="0" y="0"/>
                </a:moveTo>
                <a:lnTo>
                  <a:pt x="11282189" y="0"/>
                </a:lnTo>
                <a:lnTo>
                  <a:pt x="11282189" y="1158379"/>
                </a:lnTo>
                <a:lnTo>
                  <a:pt x="0" y="1158379"/>
                </a:lnTo>
                <a:lnTo>
                  <a:pt x="0" y="0"/>
                </a:lnTo>
                <a:close/>
              </a:path>
            </a:pathLst>
          </a:custGeom>
          <a:blipFill>
            <a:blip r:embed="rId3"/>
            <a:stretch>
              <a:fillRect l="0" t="0" r="-169" b="0"/>
            </a:stretch>
          </a:blipFill>
        </p:spPr>
      </p:sp>
      <p:sp>
        <p:nvSpPr>
          <p:cNvPr name="Freeform 5" id="5"/>
          <p:cNvSpPr/>
          <p:nvPr/>
        </p:nvSpPr>
        <p:spPr>
          <a:xfrm flipH="false" flipV="false" rot="0">
            <a:off x="1023305" y="3091048"/>
            <a:ext cx="11287584" cy="3624856"/>
          </a:xfrm>
          <a:custGeom>
            <a:avLst/>
            <a:gdLst/>
            <a:ahLst/>
            <a:cxnLst/>
            <a:rect r="r" b="b" t="t" l="l"/>
            <a:pathLst>
              <a:path h="3624856" w="11287584">
                <a:moveTo>
                  <a:pt x="0" y="0"/>
                </a:moveTo>
                <a:lnTo>
                  <a:pt x="11287584" y="0"/>
                </a:lnTo>
                <a:lnTo>
                  <a:pt x="11287584" y="3624856"/>
                </a:lnTo>
                <a:lnTo>
                  <a:pt x="0" y="3624856"/>
                </a:lnTo>
                <a:lnTo>
                  <a:pt x="0" y="0"/>
                </a:lnTo>
                <a:close/>
              </a:path>
            </a:pathLst>
          </a:custGeom>
          <a:blipFill>
            <a:blip r:embed="rId4"/>
            <a:stretch>
              <a:fillRect l="0" t="-779" r="0" b="-779"/>
            </a:stretch>
          </a:blipFill>
        </p:spPr>
      </p:sp>
      <p:sp>
        <p:nvSpPr>
          <p:cNvPr name="Freeform 6" id="6"/>
          <p:cNvSpPr/>
          <p:nvPr/>
        </p:nvSpPr>
        <p:spPr>
          <a:xfrm flipH="false" flipV="false" rot="0">
            <a:off x="1028700" y="6715904"/>
            <a:ext cx="4755514" cy="3438476"/>
          </a:xfrm>
          <a:custGeom>
            <a:avLst/>
            <a:gdLst/>
            <a:ahLst/>
            <a:cxnLst/>
            <a:rect r="r" b="b" t="t" l="l"/>
            <a:pathLst>
              <a:path h="3438476" w="4755514">
                <a:moveTo>
                  <a:pt x="0" y="0"/>
                </a:moveTo>
                <a:lnTo>
                  <a:pt x="4755514" y="0"/>
                </a:lnTo>
                <a:lnTo>
                  <a:pt x="4755514" y="3438476"/>
                </a:lnTo>
                <a:lnTo>
                  <a:pt x="0" y="3438476"/>
                </a:lnTo>
                <a:lnTo>
                  <a:pt x="0" y="0"/>
                </a:lnTo>
                <a:close/>
              </a:path>
            </a:pathLst>
          </a:custGeom>
          <a:blipFill>
            <a:blip r:embed="rId5"/>
            <a:stretch>
              <a:fillRect l="0" t="-201" r="0" b="-201"/>
            </a:stretch>
          </a:blipFill>
        </p:spPr>
      </p:sp>
      <p:sp>
        <p:nvSpPr>
          <p:cNvPr name="TextBox 7" id="7"/>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696145" y="1879392"/>
            <a:ext cx="6150409" cy="3419361"/>
          </a:xfrm>
          <a:custGeom>
            <a:avLst/>
            <a:gdLst/>
            <a:ahLst/>
            <a:cxnLst/>
            <a:rect r="r" b="b" t="t" l="l"/>
            <a:pathLst>
              <a:path h="3419361" w="6150409">
                <a:moveTo>
                  <a:pt x="0" y="0"/>
                </a:moveTo>
                <a:lnTo>
                  <a:pt x="6150409" y="0"/>
                </a:lnTo>
                <a:lnTo>
                  <a:pt x="6150409" y="3419361"/>
                </a:lnTo>
                <a:lnTo>
                  <a:pt x="0" y="3419361"/>
                </a:lnTo>
                <a:lnTo>
                  <a:pt x="0" y="0"/>
                </a:lnTo>
                <a:close/>
              </a:path>
            </a:pathLst>
          </a:custGeom>
          <a:blipFill>
            <a:blip r:embed="rId3"/>
            <a:stretch>
              <a:fillRect l="0" t="0" r="0" b="0"/>
            </a:stretch>
          </a:blipFill>
        </p:spPr>
      </p:sp>
      <p:sp>
        <p:nvSpPr>
          <p:cNvPr name="Freeform 5" id="5"/>
          <p:cNvSpPr/>
          <p:nvPr/>
        </p:nvSpPr>
        <p:spPr>
          <a:xfrm flipH="false" flipV="false" rot="0">
            <a:off x="9445967" y="1879392"/>
            <a:ext cx="6909593" cy="5979075"/>
          </a:xfrm>
          <a:custGeom>
            <a:avLst/>
            <a:gdLst/>
            <a:ahLst/>
            <a:cxnLst/>
            <a:rect r="r" b="b" t="t" l="l"/>
            <a:pathLst>
              <a:path h="5979075" w="6909593">
                <a:moveTo>
                  <a:pt x="0" y="0"/>
                </a:moveTo>
                <a:lnTo>
                  <a:pt x="6909593" y="0"/>
                </a:lnTo>
                <a:lnTo>
                  <a:pt x="6909593" y="5979075"/>
                </a:lnTo>
                <a:lnTo>
                  <a:pt x="0" y="5979075"/>
                </a:lnTo>
                <a:lnTo>
                  <a:pt x="0" y="0"/>
                </a:lnTo>
                <a:close/>
              </a:path>
            </a:pathLst>
          </a:custGeom>
          <a:blipFill>
            <a:blip r:embed="rId4"/>
            <a:stretch>
              <a:fillRect l="0" t="0" r="0"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7632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28700" y="1965021"/>
            <a:ext cx="6967335" cy="7906195"/>
          </a:xfrm>
          <a:custGeom>
            <a:avLst/>
            <a:gdLst/>
            <a:ahLst/>
            <a:cxnLst/>
            <a:rect r="r" b="b" t="t" l="l"/>
            <a:pathLst>
              <a:path h="7906195" w="6967335">
                <a:moveTo>
                  <a:pt x="0" y="0"/>
                </a:moveTo>
                <a:lnTo>
                  <a:pt x="6967335" y="0"/>
                </a:lnTo>
                <a:lnTo>
                  <a:pt x="6967335" y="7906195"/>
                </a:lnTo>
                <a:lnTo>
                  <a:pt x="0" y="7906195"/>
                </a:lnTo>
                <a:lnTo>
                  <a:pt x="0" y="0"/>
                </a:lnTo>
                <a:close/>
              </a:path>
            </a:pathLst>
          </a:custGeom>
          <a:blipFill>
            <a:blip r:embed="rId3"/>
            <a:stretch>
              <a:fillRect l="0" t="0" r="0" b="0"/>
            </a:stretch>
          </a:blipFill>
        </p:spPr>
      </p:sp>
      <p:sp>
        <p:nvSpPr>
          <p:cNvPr name="Freeform 5" id="5"/>
          <p:cNvSpPr/>
          <p:nvPr/>
        </p:nvSpPr>
        <p:spPr>
          <a:xfrm flipH="false" flipV="false" rot="0">
            <a:off x="9010250" y="1965021"/>
            <a:ext cx="7851201" cy="7724227"/>
          </a:xfrm>
          <a:custGeom>
            <a:avLst/>
            <a:gdLst/>
            <a:ahLst/>
            <a:cxnLst/>
            <a:rect r="r" b="b" t="t" l="l"/>
            <a:pathLst>
              <a:path h="7724227" w="7851201">
                <a:moveTo>
                  <a:pt x="0" y="0"/>
                </a:moveTo>
                <a:lnTo>
                  <a:pt x="7851201" y="0"/>
                </a:lnTo>
                <a:lnTo>
                  <a:pt x="7851201" y="7724227"/>
                </a:lnTo>
                <a:lnTo>
                  <a:pt x="0" y="7724227"/>
                </a:lnTo>
                <a:lnTo>
                  <a:pt x="0" y="0"/>
                </a:lnTo>
                <a:close/>
              </a:path>
            </a:pathLst>
          </a:custGeom>
          <a:blipFill>
            <a:blip r:embed="rId4"/>
            <a:stretch>
              <a:fillRect l="0" t="0" r="0"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23305" y="1902913"/>
            <a:ext cx="7919807" cy="6009153"/>
          </a:xfrm>
          <a:custGeom>
            <a:avLst/>
            <a:gdLst/>
            <a:ahLst/>
            <a:cxnLst/>
            <a:rect r="r" b="b" t="t" l="l"/>
            <a:pathLst>
              <a:path h="6009153" w="7919807">
                <a:moveTo>
                  <a:pt x="0" y="0"/>
                </a:moveTo>
                <a:lnTo>
                  <a:pt x="7919806" y="0"/>
                </a:lnTo>
                <a:lnTo>
                  <a:pt x="7919806" y="6009153"/>
                </a:lnTo>
                <a:lnTo>
                  <a:pt x="0" y="6009153"/>
                </a:lnTo>
                <a:lnTo>
                  <a:pt x="0" y="0"/>
                </a:lnTo>
                <a:close/>
              </a:path>
            </a:pathLst>
          </a:custGeom>
          <a:blipFill>
            <a:blip r:embed="rId3"/>
            <a:stretch>
              <a:fillRect l="0" t="0" r="0" b="0"/>
            </a:stretch>
          </a:blipFill>
        </p:spPr>
      </p:sp>
      <p:sp>
        <p:nvSpPr>
          <p:cNvPr name="Freeform 5" id="5"/>
          <p:cNvSpPr/>
          <p:nvPr/>
        </p:nvSpPr>
        <p:spPr>
          <a:xfrm flipH="false" flipV="false" rot="0">
            <a:off x="9506324" y="1966791"/>
            <a:ext cx="8039980" cy="8019880"/>
          </a:xfrm>
          <a:custGeom>
            <a:avLst/>
            <a:gdLst/>
            <a:ahLst/>
            <a:cxnLst/>
            <a:rect r="r" b="b" t="t" l="l"/>
            <a:pathLst>
              <a:path h="8019880" w="8039980">
                <a:moveTo>
                  <a:pt x="0" y="0"/>
                </a:moveTo>
                <a:lnTo>
                  <a:pt x="8039980" y="0"/>
                </a:lnTo>
                <a:lnTo>
                  <a:pt x="8039980" y="8019880"/>
                </a:lnTo>
                <a:lnTo>
                  <a:pt x="0" y="8019880"/>
                </a:lnTo>
                <a:lnTo>
                  <a:pt x="0" y="0"/>
                </a:lnTo>
                <a:close/>
              </a:path>
            </a:pathLst>
          </a:custGeom>
          <a:blipFill>
            <a:blip r:embed="rId4"/>
            <a:stretch>
              <a:fillRect l="0" t="0" r="0" b="0"/>
            </a:stretch>
          </a:blipFill>
        </p:spPr>
      </p:sp>
      <p:sp>
        <p:nvSpPr>
          <p:cNvPr name="TextBox 6" id="6"/>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23230"/>
        </a:solidFill>
      </p:bgPr>
    </p:bg>
    <p:spTree>
      <p:nvGrpSpPr>
        <p:cNvPr id="1" name=""/>
        <p:cNvGrpSpPr/>
        <p:nvPr/>
      </p:nvGrpSpPr>
      <p:grpSpPr>
        <a:xfrm>
          <a:off x="0" y="0"/>
          <a:ext cx="0" cy="0"/>
          <a:chOff x="0" y="0"/>
          <a:chExt cx="0" cy="0"/>
        </a:xfrm>
      </p:grpSpPr>
      <p:grpSp>
        <p:nvGrpSpPr>
          <p:cNvPr name="Group 2" id="2"/>
          <p:cNvGrpSpPr/>
          <p:nvPr/>
        </p:nvGrpSpPr>
        <p:grpSpPr>
          <a:xfrm rot="0">
            <a:off x="1023305" y="1278008"/>
            <a:ext cx="16235995" cy="408083"/>
            <a:chOff x="0" y="0"/>
            <a:chExt cx="8687879" cy="218365"/>
          </a:xfrm>
        </p:grpSpPr>
        <p:sp>
          <p:nvSpPr>
            <p:cNvPr name="Freeform 3" id="3"/>
            <p:cNvSpPr/>
            <p:nvPr/>
          </p:nvSpPr>
          <p:spPr>
            <a:xfrm flipH="false" flipV="false" rot="0">
              <a:off x="0" y="0"/>
              <a:ext cx="8687879" cy="218365"/>
            </a:xfrm>
            <a:custGeom>
              <a:avLst/>
              <a:gdLst/>
              <a:ahLst/>
              <a:cxnLst/>
              <a:rect r="r" b="b" t="t" l="l"/>
              <a:pathLst>
                <a:path h="218365" w="8687879">
                  <a:moveTo>
                    <a:pt x="0" y="0"/>
                  </a:moveTo>
                  <a:lnTo>
                    <a:pt x="8687879" y="0"/>
                  </a:lnTo>
                  <a:lnTo>
                    <a:pt x="8687879" y="218365"/>
                  </a:lnTo>
                  <a:lnTo>
                    <a:pt x="0" y="218365"/>
                  </a:lnTo>
                  <a:close/>
                </a:path>
              </a:pathLst>
            </a:custGeom>
            <a:blipFill>
              <a:blip r:embed="rId2"/>
              <a:stretch>
                <a:fillRect l="0" t="-1275372" r="0" b="-1275372"/>
              </a:stretch>
            </a:blipFill>
          </p:spPr>
        </p:sp>
      </p:grpSp>
      <p:sp>
        <p:nvSpPr>
          <p:cNvPr name="Freeform 4" id="4"/>
          <p:cNvSpPr/>
          <p:nvPr/>
        </p:nvSpPr>
        <p:spPr>
          <a:xfrm flipH="false" flipV="false" rot="0">
            <a:off x="1028700" y="1812462"/>
            <a:ext cx="6576557" cy="8235048"/>
          </a:xfrm>
          <a:custGeom>
            <a:avLst/>
            <a:gdLst/>
            <a:ahLst/>
            <a:cxnLst/>
            <a:rect r="r" b="b" t="t" l="l"/>
            <a:pathLst>
              <a:path h="8235048" w="6576557">
                <a:moveTo>
                  <a:pt x="0" y="0"/>
                </a:moveTo>
                <a:lnTo>
                  <a:pt x="6576557" y="0"/>
                </a:lnTo>
                <a:lnTo>
                  <a:pt x="6576557" y="8235048"/>
                </a:lnTo>
                <a:lnTo>
                  <a:pt x="0" y="8235048"/>
                </a:lnTo>
                <a:lnTo>
                  <a:pt x="0" y="0"/>
                </a:lnTo>
                <a:close/>
              </a:path>
            </a:pathLst>
          </a:custGeom>
          <a:blipFill>
            <a:blip r:embed="rId3"/>
            <a:stretch>
              <a:fillRect l="0" t="0" r="-1739" b="0"/>
            </a:stretch>
          </a:blipFill>
        </p:spPr>
      </p:sp>
      <p:sp>
        <p:nvSpPr>
          <p:cNvPr name="TextBox 5" id="5"/>
          <p:cNvSpPr txBox="true"/>
          <p:nvPr/>
        </p:nvSpPr>
        <p:spPr>
          <a:xfrm rot="0">
            <a:off x="1028700" y="558982"/>
            <a:ext cx="3974708" cy="719026"/>
          </a:xfrm>
          <a:prstGeom prst="rect">
            <a:avLst/>
          </a:prstGeom>
        </p:spPr>
        <p:txBody>
          <a:bodyPr anchor="t" rtlCol="false" tIns="0" lIns="0" bIns="0" rIns="0">
            <a:spAutoFit/>
          </a:bodyPr>
          <a:lstStyle/>
          <a:p>
            <a:pPr algn="l">
              <a:lnSpc>
                <a:spcPts val="5182"/>
              </a:lnSpc>
            </a:pPr>
            <a:r>
              <a:rPr lang="en-US" sz="4799">
                <a:solidFill>
                  <a:srgbClr val="FFFFFF"/>
                </a:solidFill>
                <a:latin typeface="Poppins"/>
                <a:ea typeface="Poppins"/>
                <a:cs typeface="Poppins"/>
                <a:sym typeface="Poppins"/>
              </a:rPr>
              <a:t>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DAG7dez7rr0</dc:identifier>
  <dcterms:modified xsi:type="dcterms:W3CDTF">2011-08-01T06:04:30Z</dcterms:modified>
  <cp:revision>1</cp:revision>
  <dc:title>Black and Dark Animated Programmer Portfolio Business Presentation</dc:title>
</cp:coreProperties>
</file>